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79"/>
  </p:handoutMasterIdLst>
  <p:sldIdLst>
    <p:sldId id="256" r:id="rId2"/>
    <p:sldId id="303" r:id="rId3"/>
    <p:sldId id="257" r:id="rId4"/>
    <p:sldId id="304" r:id="rId5"/>
    <p:sldId id="305" r:id="rId6"/>
    <p:sldId id="306" r:id="rId7"/>
    <p:sldId id="325" r:id="rId8"/>
    <p:sldId id="307" r:id="rId9"/>
    <p:sldId id="308" r:id="rId10"/>
    <p:sldId id="309" r:id="rId11"/>
    <p:sldId id="311" r:id="rId12"/>
    <p:sldId id="312" r:id="rId13"/>
    <p:sldId id="313" r:id="rId14"/>
    <p:sldId id="326" r:id="rId15"/>
    <p:sldId id="314" r:id="rId16"/>
    <p:sldId id="315" r:id="rId17"/>
    <p:sldId id="316" r:id="rId18"/>
    <p:sldId id="317" r:id="rId19"/>
    <p:sldId id="318" r:id="rId20"/>
    <p:sldId id="319" r:id="rId21"/>
    <p:sldId id="320" r:id="rId22"/>
    <p:sldId id="321" r:id="rId23"/>
    <p:sldId id="322" r:id="rId24"/>
    <p:sldId id="323" r:id="rId25"/>
    <p:sldId id="324" r:id="rId26"/>
    <p:sldId id="328" r:id="rId27"/>
    <p:sldId id="329" r:id="rId28"/>
    <p:sldId id="330" r:id="rId29"/>
    <p:sldId id="331" r:id="rId30"/>
    <p:sldId id="332" r:id="rId31"/>
    <p:sldId id="333" r:id="rId32"/>
    <p:sldId id="334" r:id="rId33"/>
    <p:sldId id="335" r:id="rId34"/>
    <p:sldId id="336" r:id="rId35"/>
    <p:sldId id="337" r:id="rId36"/>
    <p:sldId id="345" r:id="rId37"/>
    <p:sldId id="338" r:id="rId38"/>
    <p:sldId id="339" r:id="rId39"/>
    <p:sldId id="340" r:id="rId40"/>
    <p:sldId id="341" r:id="rId41"/>
    <p:sldId id="342" r:id="rId42"/>
    <p:sldId id="343" r:id="rId43"/>
    <p:sldId id="344" r:id="rId44"/>
    <p:sldId id="327" r:id="rId45"/>
    <p:sldId id="301" r:id="rId46"/>
    <p:sldId id="258" r:id="rId47"/>
    <p:sldId id="259" r:id="rId48"/>
    <p:sldId id="280" r:id="rId49"/>
    <p:sldId id="260" r:id="rId50"/>
    <p:sldId id="264" r:id="rId51"/>
    <p:sldId id="265" r:id="rId52"/>
    <p:sldId id="284" r:id="rId53"/>
    <p:sldId id="266" r:id="rId54"/>
    <p:sldId id="286" r:id="rId55"/>
    <p:sldId id="285" r:id="rId56"/>
    <p:sldId id="267" r:id="rId57"/>
    <p:sldId id="287" r:id="rId58"/>
    <p:sldId id="268" r:id="rId59"/>
    <p:sldId id="269" r:id="rId60"/>
    <p:sldId id="270" r:id="rId61"/>
    <p:sldId id="288" r:id="rId62"/>
    <p:sldId id="271" r:id="rId63"/>
    <p:sldId id="289" r:id="rId64"/>
    <p:sldId id="272" r:id="rId65"/>
    <p:sldId id="273" r:id="rId66"/>
    <p:sldId id="290" r:id="rId67"/>
    <p:sldId id="292" r:id="rId68"/>
    <p:sldId id="274" r:id="rId69"/>
    <p:sldId id="275" r:id="rId70"/>
    <p:sldId id="293" r:id="rId71"/>
    <p:sldId id="294" r:id="rId72"/>
    <p:sldId id="276" r:id="rId73"/>
    <p:sldId id="277" r:id="rId74"/>
    <p:sldId id="291" r:id="rId75"/>
    <p:sldId id="295" r:id="rId76"/>
    <p:sldId id="278" r:id="rId77"/>
    <p:sldId id="279"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2BB962-C2D5-4A5B-A30A-E4AC425220C6}" type="datetimeFigureOut">
              <a:rPr lang="en-US" smtClean="0"/>
              <a:pPr/>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26076A-82C6-4E56-9BAD-DBB642526857}" type="slidenum">
              <a:rPr lang="en-US" smtClean="0"/>
              <a:pPr/>
              <a:t>‹#›</a:t>
            </a:fld>
            <a:endParaRPr lang="en-US"/>
          </a:p>
        </p:txBody>
      </p:sp>
    </p:spTree>
    <p:extLst>
      <p:ext uri="{BB962C8B-B14F-4D97-AF65-F5344CB8AC3E}">
        <p14:creationId xmlns:p14="http://schemas.microsoft.com/office/powerpoint/2010/main" val="10581085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5606317-51C6-400B-ABCE-AB8C01F01950}" type="datetimeFigureOut">
              <a:rPr lang="en-US" smtClean="0"/>
              <a:pPr/>
              <a:t>1/29/2015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2D6C673-40B1-4BF7-9754-48AC90DDAA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606317-51C6-400B-ABCE-AB8C01F01950}"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6C673-40B1-4BF7-9754-48AC90DDAA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606317-51C6-400B-ABCE-AB8C01F01950}"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6C673-40B1-4BF7-9754-48AC90DDAA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5606317-51C6-400B-ABCE-AB8C01F01950}" type="datetimeFigureOut">
              <a:rPr lang="en-US" smtClean="0"/>
              <a:pPr/>
              <a:t>1/29/2015</a:t>
            </a:fld>
            <a:endParaRPr lang="en-US"/>
          </a:p>
        </p:txBody>
      </p:sp>
      <p:sp>
        <p:nvSpPr>
          <p:cNvPr id="9" name="Slide Number Placeholder 8"/>
          <p:cNvSpPr>
            <a:spLocks noGrp="1"/>
          </p:cNvSpPr>
          <p:nvPr>
            <p:ph type="sldNum" sz="quarter" idx="15"/>
          </p:nvPr>
        </p:nvSpPr>
        <p:spPr/>
        <p:txBody>
          <a:bodyPr rtlCol="0"/>
          <a:lstStyle/>
          <a:p>
            <a:fld id="{82D6C673-40B1-4BF7-9754-48AC90DDAA3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5606317-51C6-400B-ABCE-AB8C01F01950}" type="datetimeFigureOut">
              <a:rPr lang="en-US" smtClean="0"/>
              <a:pPr/>
              <a:t>1/29/2015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2D6C673-40B1-4BF7-9754-48AC90DDAA3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606317-51C6-400B-ABCE-AB8C01F01950}"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6C673-40B1-4BF7-9754-48AC90DDAA3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5606317-51C6-400B-ABCE-AB8C01F01950}" type="datetimeFigureOut">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6C673-40B1-4BF7-9754-48AC90DDAA3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5606317-51C6-400B-ABCE-AB8C01F01950}" type="datetimeFigureOut">
              <a:rPr lang="en-US" smtClean="0"/>
              <a:pPr/>
              <a:t>1/29/2015</a:t>
            </a:fld>
            <a:endParaRPr lang="en-US"/>
          </a:p>
        </p:txBody>
      </p:sp>
      <p:sp>
        <p:nvSpPr>
          <p:cNvPr id="7" name="Slide Number Placeholder 6"/>
          <p:cNvSpPr>
            <a:spLocks noGrp="1"/>
          </p:cNvSpPr>
          <p:nvPr>
            <p:ph type="sldNum" sz="quarter" idx="11"/>
          </p:nvPr>
        </p:nvSpPr>
        <p:spPr/>
        <p:txBody>
          <a:bodyPr rtlCol="0"/>
          <a:lstStyle/>
          <a:p>
            <a:fld id="{82D6C673-40B1-4BF7-9754-48AC90DDAA3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06317-51C6-400B-ABCE-AB8C01F01950}" type="datetimeFigureOut">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6C673-40B1-4BF7-9754-48AC90DDAA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5606317-51C6-400B-ABCE-AB8C01F01950}" type="datetimeFigureOut">
              <a:rPr lang="en-US" smtClean="0"/>
              <a:pPr/>
              <a:t>1/29/2015</a:t>
            </a:fld>
            <a:endParaRPr lang="en-US"/>
          </a:p>
        </p:txBody>
      </p:sp>
      <p:sp>
        <p:nvSpPr>
          <p:cNvPr id="22" name="Slide Number Placeholder 21"/>
          <p:cNvSpPr>
            <a:spLocks noGrp="1"/>
          </p:cNvSpPr>
          <p:nvPr>
            <p:ph type="sldNum" sz="quarter" idx="15"/>
          </p:nvPr>
        </p:nvSpPr>
        <p:spPr/>
        <p:txBody>
          <a:bodyPr rtlCol="0"/>
          <a:lstStyle/>
          <a:p>
            <a:fld id="{82D6C673-40B1-4BF7-9754-48AC90DDAA3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5606317-51C6-400B-ABCE-AB8C01F01950}" type="datetimeFigureOut">
              <a:rPr lang="en-US" smtClean="0"/>
              <a:pPr/>
              <a:t>1/29/2015</a:t>
            </a:fld>
            <a:endParaRPr lang="en-US"/>
          </a:p>
        </p:txBody>
      </p:sp>
      <p:sp>
        <p:nvSpPr>
          <p:cNvPr id="18" name="Slide Number Placeholder 17"/>
          <p:cNvSpPr>
            <a:spLocks noGrp="1"/>
          </p:cNvSpPr>
          <p:nvPr>
            <p:ph type="sldNum" sz="quarter" idx="11"/>
          </p:nvPr>
        </p:nvSpPr>
        <p:spPr/>
        <p:txBody>
          <a:bodyPr rtlCol="0"/>
          <a:lstStyle/>
          <a:p>
            <a:fld id="{82D6C673-40B1-4BF7-9754-48AC90DDAA3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5606317-51C6-400B-ABCE-AB8C01F01950}" type="datetimeFigureOut">
              <a:rPr lang="en-US" smtClean="0"/>
              <a:pPr/>
              <a:t>1/29/2015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2D6C673-40B1-4BF7-9754-48AC90DDAA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video" Target="file:///C:\Documents%20and%20Settings\jennie.scully\Desktop\Need%20to%20Save\1920s\Harry_Fay_-_How_Ya_Gonna_Keep_'Em_Down_On_The_Farm.m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Roaring Twenties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How was the social and economic life different in the early twentieth century from that of the late nineteenth century?</a:t>
            </a:r>
          </a:p>
          <a:p>
            <a:r>
              <a:rPr lang="en-US" dirty="0" smtClean="0"/>
              <a:t>How has the cultural identity of the US changed over time?</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000"/>
            <a:ext cx="44577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Presidential Focus</a:t>
            </a:r>
            <a:endParaRPr lang="en-US" dirty="0"/>
          </a:p>
        </p:txBody>
      </p:sp>
      <p:sp>
        <p:nvSpPr>
          <p:cNvPr id="5" name="Content Placeholder 4"/>
          <p:cNvSpPr>
            <a:spLocks noGrp="1"/>
          </p:cNvSpPr>
          <p:nvPr>
            <p:ph sz="quarter" idx="1"/>
          </p:nvPr>
        </p:nvSpPr>
        <p:spPr/>
        <p:txBody>
          <a:bodyPr/>
          <a:lstStyle/>
          <a:p>
            <a:r>
              <a:rPr lang="en-US" dirty="0" smtClean="0"/>
              <a:t>Return to normalcy</a:t>
            </a:r>
          </a:p>
          <a:p>
            <a:pPr lvl="1"/>
            <a:r>
              <a:rPr lang="en-US" dirty="0" smtClean="0"/>
              <a:t>Pre-Progressive Era </a:t>
            </a:r>
          </a:p>
          <a:p>
            <a:r>
              <a:rPr lang="en-US" dirty="0" smtClean="0"/>
              <a:t>Gov. out of business</a:t>
            </a:r>
          </a:p>
          <a:p>
            <a:r>
              <a:rPr lang="en-US" dirty="0" smtClean="0"/>
              <a:t>Opposition to social programs of Progressives</a:t>
            </a:r>
          </a:p>
          <a:p>
            <a:r>
              <a:rPr lang="en-US" dirty="0" smtClean="0"/>
              <a:t>Reject LON</a:t>
            </a:r>
          </a:p>
          <a:p>
            <a:pPr marL="0" indent="0">
              <a:buNone/>
            </a:pPr>
            <a:endParaRPr lang="en-US" dirty="0"/>
          </a:p>
        </p:txBody>
      </p:sp>
    </p:spTree>
    <p:extLst>
      <p:ext uri="{BB962C8B-B14F-4D97-AF65-F5344CB8AC3E}">
        <p14:creationId xmlns:p14="http://schemas.microsoft.com/office/powerpoint/2010/main" val="19805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Issues	</a:t>
            </a:r>
            <a:endParaRPr lang="en-US" dirty="0"/>
          </a:p>
        </p:txBody>
      </p:sp>
      <p:sp>
        <p:nvSpPr>
          <p:cNvPr id="3" name="Content Placeholder 2"/>
          <p:cNvSpPr>
            <a:spLocks noGrp="1"/>
          </p:cNvSpPr>
          <p:nvPr>
            <p:ph sz="quarter" idx="1"/>
          </p:nvPr>
        </p:nvSpPr>
        <p:spPr/>
        <p:txBody>
          <a:bodyPr/>
          <a:lstStyle/>
          <a:p>
            <a:r>
              <a:rPr lang="en-US" dirty="0" smtClean="0"/>
              <a:t>Red Scare (1919-1921)</a:t>
            </a:r>
          </a:p>
          <a:p>
            <a:pPr lvl="1"/>
            <a:r>
              <a:rPr lang="en-US" dirty="0" smtClean="0"/>
              <a:t>Sacco-Vanzetti Trial</a:t>
            </a:r>
          </a:p>
          <a:p>
            <a:r>
              <a:rPr lang="en-US" dirty="0" smtClean="0"/>
              <a:t>Labor Unrest</a:t>
            </a:r>
          </a:p>
          <a:p>
            <a:pPr lvl="1"/>
            <a:r>
              <a:rPr lang="en-US" dirty="0" smtClean="0"/>
              <a:t>4 strikes</a:t>
            </a:r>
          </a:p>
          <a:p>
            <a:r>
              <a:rPr lang="en-US" dirty="0" smtClean="0"/>
              <a:t>Immigration restriction</a:t>
            </a:r>
          </a:p>
          <a:p>
            <a:r>
              <a:rPr lang="en-US" dirty="0" smtClean="0"/>
              <a:t>Budget and Acct. Act (1921)</a:t>
            </a:r>
          </a:p>
          <a:p>
            <a:pPr lvl="1"/>
            <a:r>
              <a:rPr lang="en-US" dirty="0" smtClean="0"/>
              <a:t>Annual budget</a:t>
            </a:r>
          </a:p>
          <a:p>
            <a:r>
              <a:rPr lang="en-US" dirty="0" smtClean="0"/>
              <a:t>Dawes Plan (1924)</a:t>
            </a:r>
          </a:p>
          <a:p>
            <a:pPr lvl="1"/>
            <a:r>
              <a:rPr lang="en-US" dirty="0" smtClean="0"/>
              <a:t>Stabilize Weimar </a:t>
            </a:r>
            <a:r>
              <a:rPr lang="en-US" dirty="0" smtClean="0"/>
              <a:t>economy ($2.5 billion)</a:t>
            </a:r>
          </a:p>
          <a:p>
            <a:pPr lvl="1"/>
            <a:r>
              <a:rPr lang="en-US" dirty="0" smtClean="0"/>
              <a:t>England/France debt issue</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7538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Ohio Gang:  Grant </a:t>
            </a:r>
            <a:r>
              <a:rPr lang="en-US" dirty="0" err="1" smtClean="0"/>
              <a:t>Redux</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Harry M. Daugherty- </a:t>
            </a:r>
            <a:r>
              <a:rPr lang="en-US" dirty="0" err="1" smtClean="0"/>
              <a:t>Att.Gen</a:t>
            </a:r>
            <a:r>
              <a:rPr lang="en-US" dirty="0" smtClean="0"/>
              <a:t>. (crook)</a:t>
            </a:r>
          </a:p>
          <a:p>
            <a:r>
              <a:rPr lang="en-US" dirty="0" smtClean="0"/>
              <a:t>Albert Fall- SOI (prison)</a:t>
            </a:r>
          </a:p>
          <a:p>
            <a:r>
              <a:rPr lang="en-US" dirty="0" smtClean="0"/>
              <a:t>Andrew Mellon- SOT* </a:t>
            </a:r>
          </a:p>
          <a:p>
            <a:r>
              <a:rPr lang="en-US" dirty="0" smtClean="0"/>
              <a:t>Charles Evans Hughes- SOS*</a:t>
            </a:r>
          </a:p>
          <a:p>
            <a:r>
              <a:rPr lang="en-US" dirty="0" smtClean="0"/>
              <a:t>Herbert Hoover- SOC*</a:t>
            </a:r>
          </a:p>
          <a:p>
            <a:r>
              <a:rPr lang="en-US" dirty="0" smtClean="0"/>
              <a:t>Henry Wallace- AG</a:t>
            </a:r>
          </a:p>
          <a:p>
            <a:endParaRPr lang="en-US" dirty="0"/>
          </a:p>
          <a:p>
            <a:r>
              <a:rPr lang="en-US" dirty="0" smtClean="0"/>
              <a:t>Taft </a:t>
            </a:r>
            <a:r>
              <a:rPr lang="en-US" dirty="0" smtClean="0">
                <a:sym typeface="Wingdings" pitchFamily="2" charset="2"/>
              </a:rPr>
              <a:t> SC Justice</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0"/>
            <a:ext cx="3505200" cy="266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804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and Tariffs</a:t>
            </a:r>
            <a:endParaRPr lang="en-US" dirty="0"/>
          </a:p>
        </p:txBody>
      </p:sp>
      <p:sp>
        <p:nvSpPr>
          <p:cNvPr id="3" name="Content Placeholder 2"/>
          <p:cNvSpPr>
            <a:spLocks noGrp="1"/>
          </p:cNvSpPr>
          <p:nvPr>
            <p:ph sz="quarter" idx="1"/>
          </p:nvPr>
        </p:nvSpPr>
        <p:spPr/>
        <p:txBody>
          <a:bodyPr/>
          <a:lstStyle/>
          <a:p>
            <a:r>
              <a:rPr lang="en-US" dirty="0" smtClean="0"/>
              <a:t>Mellon Plan = effort to lower income taxes</a:t>
            </a:r>
          </a:p>
          <a:p>
            <a:pPr lvl="1"/>
            <a:r>
              <a:rPr lang="en-US" dirty="0" smtClean="0"/>
              <a:t>60%</a:t>
            </a:r>
            <a:r>
              <a:rPr lang="en-US" dirty="0" smtClean="0">
                <a:sym typeface="Wingdings" pitchFamily="2" charset="2"/>
              </a:rPr>
              <a:t></a:t>
            </a:r>
            <a:r>
              <a:rPr lang="en-US" dirty="0" smtClean="0"/>
              <a:t>50%</a:t>
            </a:r>
            <a:r>
              <a:rPr lang="en-US" dirty="0" smtClean="0">
                <a:sym typeface="Wingdings" pitchFamily="2" charset="2"/>
              </a:rPr>
              <a:t> 25%20%</a:t>
            </a:r>
          </a:p>
          <a:p>
            <a:pPr lvl="2"/>
            <a:r>
              <a:rPr lang="en-US" dirty="0" smtClean="0">
                <a:sym typeface="Wingdings" pitchFamily="2" charset="2"/>
              </a:rPr>
              <a:t>Wealth with few = capital investment </a:t>
            </a:r>
          </a:p>
          <a:p>
            <a:pPr lvl="1"/>
            <a:r>
              <a:rPr lang="en-US" dirty="0" smtClean="0">
                <a:sym typeface="Wingdings" pitchFamily="2" charset="2"/>
              </a:rPr>
              <a:t>4% 3%</a:t>
            </a:r>
          </a:p>
          <a:p>
            <a:r>
              <a:rPr lang="en-US" dirty="0" err="1" smtClean="0">
                <a:sym typeface="Wingdings" pitchFamily="2" charset="2"/>
              </a:rPr>
              <a:t>Fordney-McCumber</a:t>
            </a:r>
            <a:r>
              <a:rPr lang="en-US" dirty="0" smtClean="0">
                <a:sym typeface="Wingdings" pitchFamily="2" charset="2"/>
              </a:rPr>
              <a:t> Tariff (1922)</a:t>
            </a:r>
          </a:p>
          <a:p>
            <a:pPr lvl="1"/>
            <a:r>
              <a:rPr lang="en-US" dirty="0" smtClean="0">
                <a:sym typeface="Wingdings" pitchFamily="2" charset="2"/>
              </a:rPr>
              <a:t>Chemical/metal products, farm goods</a:t>
            </a:r>
          </a:p>
          <a:p>
            <a:r>
              <a:rPr lang="en-US" dirty="0" smtClean="0">
                <a:sym typeface="Wingdings" pitchFamily="2" charset="2"/>
              </a:rPr>
              <a:t>Gov. spending cuts</a:t>
            </a:r>
          </a:p>
          <a:p>
            <a:r>
              <a:rPr lang="en-US" dirty="0" smtClean="0">
                <a:sym typeface="Wingdings" pitchFamily="2" charset="2"/>
              </a:rPr>
              <a:t>Nat’l debt lowered</a:t>
            </a:r>
          </a:p>
          <a:p>
            <a:r>
              <a:rPr lang="en-US" dirty="0" smtClean="0">
                <a:sym typeface="Wingdings" pitchFamily="2" charset="2"/>
              </a:rPr>
              <a:t>BALANCED BUDGET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928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Disarmament:  11/21-2/22</a:t>
            </a:r>
            <a:endParaRPr lang="en-US" dirty="0"/>
          </a:p>
        </p:txBody>
      </p:sp>
      <p:sp>
        <p:nvSpPr>
          <p:cNvPr id="3" name="Content Placeholder 2"/>
          <p:cNvSpPr>
            <a:spLocks noGrp="1"/>
          </p:cNvSpPr>
          <p:nvPr>
            <p:ph sz="quarter" idx="1"/>
          </p:nvPr>
        </p:nvSpPr>
        <p:spPr/>
        <p:txBody>
          <a:bodyPr/>
          <a:lstStyle/>
          <a:p>
            <a:r>
              <a:rPr lang="en-US" dirty="0" smtClean="0"/>
              <a:t>WGH- Desire to reduce army, isolate US from others</a:t>
            </a:r>
          </a:p>
          <a:p>
            <a:r>
              <a:rPr lang="en-US" dirty="0" smtClean="0"/>
              <a:t>1921- Washington Naval Conference</a:t>
            </a:r>
          </a:p>
          <a:p>
            <a:pPr lvl="1"/>
            <a:r>
              <a:rPr lang="en-US" dirty="0" smtClean="0"/>
              <a:t>Hughes- SOS, in DC</a:t>
            </a:r>
          </a:p>
          <a:p>
            <a:pPr lvl="1"/>
            <a:r>
              <a:rPr lang="en-US" dirty="0" smtClean="0"/>
              <a:t>4, 5, 9 Power Treaty</a:t>
            </a:r>
          </a:p>
          <a:p>
            <a:pPr lvl="1"/>
            <a:r>
              <a:rPr lang="en-US" dirty="0" smtClean="0"/>
              <a:t>DISARMAMENT</a:t>
            </a:r>
          </a:p>
          <a:p>
            <a:pPr lvl="1"/>
            <a:r>
              <a:rPr lang="en-US" dirty="0" smtClean="0"/>
              <a:t>Japan, GB, US</a:t>
            </a:r>
          </a:p>
          <a:p>
            <a:pPr lvl="2"/>
            <a:r>
              <a:rPr lang="en-US" dirty="0" smtClean="0"/>
              <a:t>Pacific Peace</a:t>
            </a:r>
          </a:p>
          <a:p>
            <a:pPr lvl="2"/>
            <a:r>
              <a:rPr lang="en-US" dirty="0" smtClean="0"/>
              <a:t>Cryptography </a:t>
            </a:r>
          </a:p>
          <a:p>
            <a:pPr lvl="2"/>
            <a:r>
              <a:rPr lang="en-US" dirty="0" smtClean="0"/>
              <a:t>Battleships </a:t>
            </a:r>
            <a:r>
              <a:rPr lang="en-US" dirty="0" smtClean="0"/>
              <a:t>lost</a:t>
            </a:r>
          </a:p>
          <a:p>
            <a:r>
              <a:rPr lang="en-US" dirty="0" smtClean="0"/>
              <a:t>1928- Kellogg-Briand Pact</a:t>
            </a:r>
          </a:p>
          <a:p>
            <a:pPr lvl="1"/>
            <a:r>
              <a:rPr lang="en-US" dirty="0" smtClean="0"/>
              <a:t>NO USE OF WAR!</a:t>
            </a:r>
            <a:endParaRPr lang="en-US" dirty="0" smtClean="0"/>
          </a:p>
          <a:p>
            <a:pPr lvl="2"/>
            <a:endParaRPr lang="en-US" dirty="0"/>
          </a:p>
          <a:p>
            <a:pPr marL="731520" lvl="2"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018" y="2895600"/>
            <a:ext cx="3510061" cy="2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91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SCANDAL!</a:t>
            </a:r>
            <a:endParaRPr lang="en-US" dirty="0"/>
          </a:p>
        </p:txBody>
      </p:sp>
      <p:sp>
        <p:nvSpPr>
          <p:cNvPr id="3" name="Content Placeholder 2"/>
          <p:cNvSpPr>
            <a:spLocks noGrp="1"/>
          </p:cNvSpPr>
          <p:nvPr>
            <p:ph sz="quarter" idx="1"/>
          </p:nvPr>
        </p:nvSpPr>
        <p:spPr/>
        <p:txBody>
          <a:bodyPr/>
          <a:lstStyle/>
          <a:p>
            <a:r>
              <a:rPr lang="en-US" dirty="0" smtClean="0"/>
              <a:t>Teapot Dome (1923</a:t>
            </a:r>
            <a:r>
              <a:rPr lang="en-US" dirty="0" smtClean="0"/>
              <a:t>)</a:t>
            </a:r>
          </a:p>
          <a:p>
            <a:pPr marL="0" indent="0">
              <a:buNone/>
            </a:pPr>
            <a:r>
              <a:rPr lang="en-US" dirty="0"/>
              <a:t>	</a:t>
            </a:r>
            <a:r>
              <a:rPr lang="en-US" dirty="0" smtClean="0"/>
              <a:t> </a:t>
            </a:r>
            <a:r>
              <a:rPr lang="en-US" dirty="0" smtClean="0"/>
              <a:t>= Watergate = corruption </a:t>
            </a:r>
          </a:p>
          <a:p>
            <a:pPr marL="0" indent="0">
              <a:buNone/>
            </a:pPr>
            <a:endParaRPr lang="en-US" dirty="0" smtClean="0"/>
          </a:p>
          <a:p>
            <a:r>
              <a:rPr lang="en-US" dirty="0" smtClean="0"/>
              <a:t>Others:</a:t>
            </a:r>
          </a:p>
          <a:p>
            <a:pPr lvl="1"/>
            <a:r>
              <a:rPr lang="en-US" dirty="0" smtClean="0"/>
              <a:t>Charles Forbes- Vet. Bur.</a:t>
            </a:r>
          </a:p>
          <a:p>
            <a:pPr lvl="1"/>
            <a:r>
              <a:rPr lang="en-US" dirty="0" err="1" smtClean="0"/>
              <a:t>Daughtery</a:t>
            </a:r>
            <a:r>
              <a:rPr lang="en-US" dirty="0" smtClean="0"/>
              <a:t>- </a:t>
            </a:r>
            <a:r>
              <a:rPr lang="en-US" dirty="0" err="1" smtClean="0"/>
              <a:t>Att.Gen</a:t>
            </a:r>
            <a:r>
              <a:rPr lang="en-US" dirty="0" smtClean="0"/>
              <a:t>.</a:t>
            </a:r>
          </a:p>
          <a:p>
            <a:pPr lvl="1"/>
            <a:r>
              <a:rPr lang="en-US" dirty="0" smtClean="0"/>
              <a:t>Prohibition bureau</a:t>
            </a:r>
          </a:p>
          <a:p>
            <a:pPr lvl="1"/>
            <a:endParaRPr lang="en-US" dirty="0" smtClean="0"/>
          </a:p>
          <a:p>
            <a:r>
              <a:rPr lang="en-US" dirty="0" smtClean="0"/>
              <a:t>“I have no trouble with my enemies, I can take care of my enemies all right.  But my damn friends. . . </a:t>
            </a:r>
            <a:r>
              <a:rPr lang="en-US" dirty="0"/>
              <a:t>t</a:t>
            </a:r>
            <a:r>
              <a:rPr lang="en-US" dirty="0" smtClean="0"/>
              <a:t>hey’re the ones that keep me walking the floors at night!” - WGH</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57200"/>
            <a:ext cx="2438400" cy="339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707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586531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480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“Silent Cal”</a:t>
            </a:r>
            <a:endParaRPr lang="en-US" dirty="0"/>
          </a:p>
        </p:txBody>
      </p:sp>
      <p:sp>
        <p:nvSpPr>
          <p:cNvPr id="5" name="Text Placeholder 4"/>
          <p:cNvSpPr>
            <a:spLocks noGrp="1"/>
          </p:cNvSpPr>
          <p:nvPr>
            <p:ph type="body" idx="1"/>
          </p:nvPr>
        </p:nvSpPr>
        <p:spPr/>
        <p:txBody>
          <a:bodyPr/>
          <a:lstStyle/>
          <a:p>
            <a:r>
              <a:rPr lang="en-US" dirty="0" smtClean="0"/>
              <a:t>1923-1928</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85800"/>
            <a:ext cx="4357687" cy="289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43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New Old Style</a:t>
            </a:r>
            <a:endParaRPr lang="en-US" dirty="0"/>
          </a:p>
        </p:txBody>
      </p:sp>
      <p:sp>
        <p:nvSpPr>
          <p:cNvPr id="5" name="Content Placeholder 4"/>
          <p:cNvSpPr>
            <a:spLocks noGrp="1"/>
          </p:cNvSpPr>
          <p:nvPr>
            <p:ph sz="quarter" idx="1"/>
          </p:nvPr>
        </p:nvSpPr>
        <p:spPr/>
        <p:txBody>
          <a:bodyPr/>
          <a:lstStyle/>
          <a:p>
            <a:r>
              <a:rPr lang="en-US" dirty="0" smtClean="0"/>
              <a:t>Image of traditional roots, solid integrity</a:t>
            </a:r>
          </a:p>
          <a:p>
            <a:r>
              <a:rPr lang="en-US" dirty="0" smtClean="0"/>
              <a:t>Revert to GA form:  passive Pres., leadership in Congress</a:t>
            </a:r>
          </a:p>
          <a:p>
            <a:pPr lvl="1"/>
            <a:r>
              <a:rPr lang="en-US" dirty="0" smtClean="0"/>
              <a:t>He “aspired to become the least President the country had ever had. . .”</a:t>
            </a:r>
          </a:p>
          <a:p>
            <a:pPr marL="0" indent="0">
              <a:buNone/>
            </a:pPr>
            <a:endParaRPr lang="en-US" dirty="0"/>
          </a:p>
        </p:txBody>
      </p:sp>
    </p:spTree>
    <p:extLst>
      <p:ext uri="{BB962C8B-B14F-4D97-AF65-F5344CB8AC3E}">
        <p14:creationId xmlns:p14="http://schemas.microsoft.com/office/powerpoint/2010/main" val="91740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of America is Business</a:t>
            </a:r>
            <a:endParaRPr lang="en-US" dirty="0"/>
          </a:p>
        </p:txBody>
      </p:sp>
      <p:sp>
        <p:nvSpPr>
          <p:cNvPr id="3" name="Content Placeholder 2"/>
          <p:cNvSpPr>
            <a:spLocks noGrp="1"/>
          </p:cNvSpPr>
          <p:nvPr>
            <p:ph sz="quarter" idx="1"/>
          </p:nvPr>
        </p:nvSpPr>
        <p:spPr/>
        <p:txBody>
          <a:bodyPr/>
          <a:lstStyle/>
          <a:p>
            <a:r>
              <a:rPr lang="en-US" dirty="0" smtClean="0"/>
              <a:t>Focus on industrial development</a:t>
            </a:r>
          </a:p>
          <a:p>
            <a:pPr lvl="1"/>
            <a:r>
              <a:rPr lang="en-US" dirty="0" smtClean="0"/>
              <a:t>At expense of labor &amp; AG</a:t>
            </a:r>
          </a:p>
          <a:p>
            <a:r>
              <a:rPr lang="en-US" dirty="0" smtClean="0"/>
              <a:t>Unleash free enterprise</a:t>
            </a:r>
          </a:p>
          <a:p>
            <a:r>
              <a:rPr lang="en-US" dirty="0" smtClean="0"/>
              <a:t>End </a:t>
            </a:r>
            <a:r>
              <a:rPr lang="en-US" dirty="0" err="1" smtClean="0"/>
              <a:t>gov.</a:t>
            </a:r>
            <a:r>
              <a:rPr lang="en-US" dirty="0" smtClean="0"/>
              <a:t> regulation</a:t>
            </a:r>
          </a:p>
          <a:p>
            <a:r>
              <a:rPr lang="en-US" dirty="0" smtClean="0"/>
              <a:t>Reduce taxes</a:t>
            </a:r>
          </a:p>
          <a:p>
            <a:endParaRPr lang="en-US" dirty="0"/>
          </a:p>
          <a:p>
            <a:r>
              <a:rPr lang="en-US" dirty="0" smtClean="0"/>
              <a:t>“Never before. . . Has a government been so completely fused with business.” -WSJ</a:t>
            </a:r>
            <a:endParaRPr lang="en-US" dirty="0"/>
          </a:p>
        </p:txBody>
      </p:sp>
    </p:spTree>
    <p:extLst>
      <p:ext uri="{BB962C8B-B14F-4D97-AF65-F5344CB8AC3E}">
        <p14:creationId xmlns:p14="http://schemas.microsoft.com/office/powerpoint/2010/main" val="2415725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sp>
        <p:nvSpPr>
          <p:cNvPr id="9" name="TextBox 8"/>
          <p:cNvSpPr txBox="1"/>
          <p:nvPr/>
        </p:nvSpPr>
        <p:spPr>
          <a:xfrm>
            <a:off x="2209800" y="457200"/>
            <a:ext cx="6781800" cy="5847755"/>
          </a:xfrm>
          <a:prstGeom prst="rect">
            <a:avLst/>
          </a:prstGeom>
          <a:noFill/>
        </p:spPr>
        <p:txBody>
          <a:bodyPr wrap="square" rtlCol="0">
            <a:spAutoFit/>
          </a:bodyPr>
          <a:lstStyle/>
          <a:p>
            <a:r>
              <a:rPr lang="en-US" sz="2200" dirty="0" smtClean="0"/>
              <a:t>“This is a story of America between two Wars, told in terms of the most significant, or typical, or utterly fantastic new events of the gaudy and chaotic years that separated Versailles from Pearl Harbor. . . We seem to have fluctuated between headaches: sometimes induced by prohibition, more frequently by the fevered pace of time.  During these throbbing years we searched in vain for a cure-all, coming no closer to it than the aspirin bottle; hence: </a:t>
            </a:r>
            <a:r>
              <a:rPr lang="en-US" sz="2200" b="1" u="sng" dirty="0" smtClean="0"/>
              <a:t>The Aspirin Age</a:t>
            </a:r>
            <a:r>
              <a:rPr lang="en-US" sz="2200" dirty="0" smtClean="0"/>
              <a:t>. . . Twenty-two prominent authors, all closely connected with the period have written . . . [what] is, I hope, no mere chronicling of the arresting events, but rather a recreation of  a strange and almost somnambulistic time when America was much younger in spirit than it ever can be again.”</a:t>
            </a:r>
          </a:p>
          <a:p>
            <a:r>
              <a:rPr lang="en-US" sz="2200" dirty="0" smtClean="0"/>
              <a:t>-Isabel Leighton</a:t>
            </a:r>
          </a:p>
        </p:txBody>
      </p:sp>
    </p:spTree>
    <p:extLst>
      <p:ext uri="{BB962C8B-B14F-4D97-AF65-F5344CB8AC3E}">
        <p14:creationId xmlns:p14="http://schemas.microsoft.com/office/powerpoint/2010/main" val="4202036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i="1" dirty="0"/>
              <a:t>“After all, the chief business of the American people is business. They are profoundly concerned with producing, buying, selling, investing and prospering in the world. I am strongly of the opinion that the great majority of people will always find these the moving impulses of our life.”</a:t>
            </a:r>
            <a:endParaRPr lang="en-US" dirty="0"/>
          </a:p>
        </p:txBody>
      </p:sp>
    </p:spTree>
    <p:extLst>
      <p:ext uri="{BB962C8B-B14F-4D97-AF65-F5344CB8AC3E}">
        <p14:creationId xmlns:p14="http://schemas.microsoft.com/office/powerpoint/2010/main" val="328020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 .</a:t>
            </a:r>
            <a:endParaRPr lang="en-US" dirty="0"/>
          </a:p>
        </p:txBody>
      </p:sp>
      <p:sp>
        <p:nvSpPr>
          <p:cNvPr id="3" name="Content Placeholder 2"/>
          <p:cNvSpPr>
            <a:spLocks noGrp="1"/>
          </p:cNvSpPr>
          <p:nvPr>
            <p:ph sz="quarter" idx="1"/>
          </p:nvPr>
        </p:nvSpPr>
        <p:spPr/>
        <p:txBody>
          <a:bodyPr/>
          <a:lstStyle/>
          <a:p>
            <a:r>
              <a:rPr lang="en-US" i="1" dirty="0"/>
              <a:t>“Of course, the accumulation of wealth cannot be justified as the chief end of existence,”</a:t>
            </a:r>
            <a:r>
              <a:rPr lang="en-US" dirty="0"/>
              <a:t> he said.</a:t>
            </a:r>
            <a:r>
              <a:rPr lang="en-US" i="1" dirty="0"/>
              <a:t> “But we are compelled to recognize it as a means to well-nigh every desirable achievement. So long as wealth is made the means and not the end, we need not greatly fear it...But it calls for additional effort to avoid even the appearance of the evil of selfishness. In every worthy profession, of course, there will always be a minority who will appeal to the baser instinct. There always have been, probably always will be, some who will feel that their own temporary interest may be furthered by betraying the interest of others.”</a:t>
            </a:r>
            <a:endParaRPr lang="en-US" dirty="0"/>
          </a:p>
        </p:txBody>
      </p:sp>
    </p:spTree>
    <p:extLst>
      <p:ext uri="{BB962C8B-B14F-4D97-AF65-F5344CB8AC3E}">
        <p14:creationId xmlns:p14="http://schemas.microsoft.com/office/powerpoint/2010/main" val="3749199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1924 Election: Keep Cool with Coolidge</a:t>
            </a:r>
            <a:endParaRPr lang="en-US" dirty="0"/>
          </a:p>
        </p:txBody>
      </p:sp>
      <p:sp>
        <p:nvSpPr>
          <p:cNvPr id="3" name="Content Placeholder 2"/>
          <p:cNvSpPr>
            <a:spLocks noGrp="1"/>
          </p:cNvSpPr>
          <p:nvPr>
            <p:ph sz="quarter" idx="1"/>
          </p:nvPr>
        </p:nvSpPr>
        <p:spPr/>
        <p:txBody>
          <a:bodyPr/>
          <a:lstStyle/>
          <a:p>
            <a:r>
              <a:rPr lang="en-US" dirty="0" smtClean="0"/>
              <a:t>Repub. Coolidge v. Dem. John Davis</a:t>
            </a:r>
          </a:p>
          <a:p>
            <a:pPr lvl="1"/>
            <a:r>
              <a:rPr lang="en-US" dirty="0" smtClean="0"/>
              <a:t>Prosperity, party split, Harding scandals</a:t>
            </a:r>
          </a:p>
          <a:p>
            <a:pPr lvl="1"/>
            <a:r>
              <a:rPr lang="en-US" dirty="0" smtClean="0"/>
              <a:t>Robert La </a:t>
            </a:r>
            <a:r>
              <a:rPr lang="en-US" dirty="0" err="1" smtClean="0"/>
              <a:t>Follette</a:t>
            </a:r>
            <a:r>
              <a:rPr lang="en-US" dirty="0" smtClean="0"/>
              <a:t> (R) for Progressives</a:t>
            </a:r>
          </a:p>
          <a:p>
            <a:pPr lvl="1"/>
            <a:r>
              <a:rPr lang="en-US" dirty="0" smtClean="0"/>
              <a:t>“I am a member of no organized political party.  I am a Democrat.”  - Will Rogers</a:t>
            </a:r>
          </a:p>
          <a:p>
            <a:pPr lvl="2"/>
            <a:r>
              <a:rPr lang="en-US" dirty="0" smtClean="0"/>
              <a:t>New urban culture vs. tradition</a:t>
            </a:r>
          </a:p>
          <a:p>
            <a:endParaRPr lang="en-US" dirty="0"/>
          </a:p>
          <a:p>
            <a:pPr marL="0" indent="0">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86200"/>
            <a:ext cx="2576512" cy="265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76985"/>
            <a:ext cx="43815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228600"/>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418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Surging Prosperity</a:t>
            </a:r>
            <a:endParaRPr lang="en-US" dirty="0"/>
          </a:p>
        </p:txBody>
      </p:sp>
      <p:sp>
        <p:nvSpPr>
          <p:cNvPr id="3" name="Content Placeholder 2"/>
          <p:cNvSpPr>
            <a:spLocks noGrp="1"/>
          </p:cNvSpPr>
          <p:nvPr>
            <p:ph sz="quarter" idx="1"/>
          </p:nvPr>
        </p:nvSpPr>
        <p:spPr/>
        <p:txBody>
          <a:bodyPr/>
          <a:lstStyle/>
          <a:p>
            <a:r>
              <a:rPr lang="en-US" dirty="0"/>
              <a:t>N</a:t>
            </a:r>
            <a:r>
              <a:rPr lang="en-US" dirty="0" smtClean="0"/>
              <a:t>ew consumer goods</a:t>
            </a:r>
          </a:p>
          <a:p>
            <a:pPr lvl="1"/>
            <a:r>
              <a:rPr lang="en-US" dirty="0" smtClean="0"/>
              <a:t>For general public</a:t>
            </a:r>
          </a:p>
          <a:p>
            <a:pPr lvl="2"/>
            <a:r>
              <a:rPr lang="en-US" dirty="0" smtClean="0"/>
              <a:t>Handheld cameras, watches, washing machines, cigarette lighters, vacuum cleaners</a:t>
            </a:r>
          </a:p>
          <a:p>
            <a:pPr marL="365760" lvl="1" indent="0">
              <a:buNone/>
            </a:pPr>
            <a:endParaRPr lang="en-US" dirty="0" smtClean="0"/>
          </a:p>
          <a:p>
            <a:r>
              <a:rPr lang="en-US" dirty="0" smtClean="0"/>
              <a:t>End of Protestant ethic of “plain living”</a:t>
            </a:r>
          </a:p>
          <a:p>
            <a:pPr lvl="1"/>
            <a:r>
              <a:rPr lang="en-US" dirty="0" smtClean="0"/>
              <a:t>New goods + middle class saving/spending = havoc</a:t>
            </a:r>
          </a:p>
          <a:p>
            <a:pPr lvl="1"/>
            <a:r>
              <a:rPr lang="en-US" dirty="0" smtClean="0"/>
              <a:t>Americans “first importance to his country is no longer that of citizen but that of consumer.  Consumption is a new necessity.”</a:t>
            </a:r>
          </a:p>
          <a:p>
            <a:pPr marL="0" indent="0">
              <a:buNone/>
            </a:pPr>
            <a:endParaRPr lang="en-US" dirty="0"/>
          </a:p>
        </p:txBody>
      </p:sp>
    </p:spTree>
    <p:extLst>
      <p:ext uri="{BB962C8B-B14F-4D97-AF65-F5344CB8AC3E}">
        <p14:creationId xmlns:p14="http://schemas.microsoft.com/office/powerpoint/2010/main" val="459591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Suffers</a:t>
            </a:r>
            <a:endParaRPr lang="en-US" dirty="0"/>
          </a:p>
        </p:txBody>
      </p:sp>
      <p:sp>
        <p:nvSpPr>
          <p:cNvPr id="3" name="Content Placeholder 2"/>
          <p:cNvSpPr>
            <a:spLocks noGrp="1"/>
          </p:cNvSpPr>
          <p:nvPr>
            <p:ph sz="quarter" idx="1"/>
          </p:nvPr>
        </p:nvSpPr>
        <p:spPr/>
        <p:txBody>
          <a:bodyPr/>
          <a:lstStyle/>
          <a:p>
            <a:r>
              <a:rPr lang="en-US" dirty="0" smtClean="0"/>
              <a:t>War boom into 1920 </a:t>
            </a:r>
            <a:r>
              <a:rPr lang="en-US" dirty="0" smtClean="0">
                <a:sym typeface="Wingdings" pitchFamily="2" charset="2"/>
              </a:rPr>
              <a:t> demand down  prices drop</a:t>
            </a:r>
          </a:p>
          <a:p>
            <a:r>
              <a:rPr lang="en-US" dirty="0" smtClean="0">
                <a:sym typeface="Wingdings" pitchFamily="2" charset="2"/>
              </a:rPr>
              <a:t>1926- foreclosure, bank failures in South</a:t>
            </a:r>
          </a:p>
          <a:p>
            <a:r>
              <a:rPr lang="en-US" dirty="0" smtClean="0">
                <a:sym typeface="Wingdings" pitchFamily="2" charset="2"/>
              </a:rPr>
              <a:t>Farms more mechanized  better crop yields, fertilizers, animal breeder  farmers as businessmen</a:t>
            </a:r>
          </a:p>
          <a:p>
            <a:r>
              <a:rPr lang="en-US" dirty="0" smtClean="0">
                <a:sym typeface="Wingdings" pitchFamily="2" charset="2"/>
              </a:rPr>
              <a:t>Recession  co-ops</a:t>
            </a:r>
          </a:p>
          <a:p>
            <a:pPr lvl="1"/>
            <a:r>
              <a:rPr lang="en-US" dirty="0" smtClean="0">
                <a:sym typeface="Wingdings" pitchFamily="2" charset="2"/>
              </a:rPr>
              <a:t>Effort to bring order, crop contracts, uniform standards</a:t>
            </a:r>
          </a:p>
          <a:p>
            <a:pPr lvl="1"/>
            <a:r>
              <a:rPr lang="en-US" dirty="0" err="1" smtClean="0">
                <a:sym typeface="Wingdings" pitchFamily="2" charset="2"/>
              </a:rPr>
              <a:t>McNary</a:t>
            </a:r>
            <a:r>
              <a:rPr lang="en-US" dirty="0" smtClean="0">
                <a:sym typeface="Wingdings" pitchFamily="2" charset="2"/>
              </a:rPr>
              <a:t>-Haugen Act (1927)</a:t>
            </a:r>
          </a:p>
          <a:p>
            <a:pPr lvl="2"/>
            <a:r>
              <a:rPr lang="en-US" dirty="0" smtClean="0">
                <a:sym typeface="Wingdings" pitchFamily="2" charset="2"/>
              </a:rPr>
              <a:t>Farm surplus issue</a:t>
            </a:r>
          </a:p>
          <a:p>
            <a:r>
              <a:rPr lang="en-US" dirty="0" smtClean="0"/>
              <a:t>Political unity of S &amp; W</a:t>
            </a:r>
            <a:endParaRPr lang="en-US" dirty="0"/>
          </a:p>
        </p:txBody>
      </p:sp>
    </p:spTree>
    <p:extLst>
      <p:ext uri="{BB962C8B-B14F-4D97-AF65-F5344CB8AC3E}">
        <p14:creationId xmlns:p14="http://schemas.microsoft.com/office/powerpoint/2010/main" val="2087763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Issues</a:t>
            </a:r>
            <a:endParaRPr lang="en-US" dirty="0"/>
          </a:p>
        </p:txBody>
      </p:sp>
      <p:sp>
        <p:nvSpPr>
          <p:cNvPr id="3" name="Content Placeholder 2"/>
          <p:cNvSpPr>
            <a:spLocks noGrp="1"/>
          </p:cNvSpPr>
          <p:nvPr>
            <p:ph sz="quarter" idx="1"/>
          </p:nvPr>
        </p:nvSpPr>
        <p:spPr/>
        <p:txBody>
          <a:bodyPr/>
          <a:lstStyle/>
          <a:p>
            <a:r>
              <a:rPr lang="en-US" dirty="0" smtClean="0"/>
              <a:t>Suffer from radical stereotype, open shops</a:t>
            </a:r>
          </a:p>
          <a:p>
            <a:pPr lvl="1"/>
            <a:r>
              <a:rPr lang="en-US" dirty="0" smtClean="0"/>
              <a:t>Harding- advocated for collective bargaining, work day reduction</a:t>
            </a:r>
          </a:p>
          <a:p>
            <a:r>
              <a:rPr lang="en-US" dirty="0" smtClean="0"/>
              <a:t>“Yellow-dog” contracts</a:t>
            </a:r>
          </a:p>
          <a:p>
            <a:pPr lvl="1"/>
            <a:r>
              <a:rPr lang="en-US" dirty="0" smtClean="0"/>
              <a:t>No union membership</a:t>
            </a:r>
          </a:p>
          <a:p>
            <a:r>
              <a:rPr lang="en-US" dirty="0" smtClean="0"/>
              <a:t>“Welfare capitalism”</a:t>
            </a:r>
          </a:p>
          <a:p>
            <a:pPr lvl="1"/>
            <a:r>
              <a:rPr lang="en-US" dirty="0" smtClean="0"/>
              <a:t>Profit sharing, bonuses, pensions, health programs</a:t>
            </a:r>
          </a:p>
          <a:p>
            <a:r>
              <a:rPr lang="en-US" dirty="0" smtClean="0"/>
              <a:t>Gastonia Strike (</a:t>
            </a:r>
            <a:r>
              <a:rPr lang="en-US" dirty="0" err="1" smtClean="0"/>
              <a:t>Loray</a:t>
            </a:r>
            <a:r>
              <a:rPr lang="en-US" dirty="0" smtClean="0"/>
              <a:t> mill, NC)</a:t>
            </a:r>
          </a:p>
          <a:p>
            <a:pPr lvl="1"/>
            <a:r>
              <a:rPr lang="en-US" dirty="0" smtClean="0"/>
              <a:t>Textile strikes, mills close (demobilization), wages cut, new tech. </a:t>
            </a:r>
            <a:r>
              <a:rPr lang="en-US" dirty="0" smtClean="0">
                <a:sym typeface="Wingdings" pitchFamily="2" charset="2"/>
              </a:rPr>
              <a:t> United Textile Works (AFL)/NTWU  suppression of unions  violence  Nat’l Guard</a:t>
            </a:r>
            <a:endParaRPr lang="en-US" dirty="0"/>
          </a:p>
        </p:txBody>
      </p:sp>
    </p:spTree>
    <p:extLst>
      <p:ext uri="{BB962C8B-B14F-4D97-AF65-F5344CB8AC3E}">
        <p14:creationId xmlns:p14="http://schemas.microsoft.com/office/powerpoint/2010/main" val="4280207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Red Scare</a:t>
            </a:r>
            <a:endParaRPr lang="en-US" dirty="0"/>
          </a:p>
        </p:txBody>
      </p:sp>
      <p:sp>
        <p:nvSpPr>
          <p:cNvPr id="5" name="Text Placeholder 4"/>
          <p:cNvSpPr>
            <a:spLocks noGrp="1"/>
          </p:cNvSpPr>
          <p:nvPr>
            <p:ph type="body"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0348"/>
            <a:ext cx="3490912" cy="427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711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Fear Spreads</a:t>
            </a:r>
            <a:endParaRPr lang="en-US" dirty="0"/>
          </a:p>
        </p:txBody>
      </p:sp>
      <p:sp>
        <p:nvSpPr>
          <p:cNvPr id="5" name="Content Placeholder 4"/>
          <p:cNvSpPr>
            <a:spLocks noGrp="1"/>
          </p:cNvSpPr>
          <p:nvPr>
            <p:ph sz="quarter" idx="1"/>
          </p:nvPr>
        </p:nvSpPr>
        <p:spPr/>
        <p:txBody>
          <a:bodyPr/>
          <a:lstStyle/>
          <a:p>
            <a:r>
              <a:rPr lang="en-US" dirty="0" smtClean="0"/>
              <a:t>Fear of radicalism</a:t>
            </a:r>
          </a:p>
          <a:p>
            <a:pPr lvl="1"/>
            <a:r>
              <a:rPr lang="en-US" dirty="0" smtClean="0"/>
              <a:t>Bolshevik Rev. </a:t>
            </a:r>
            <a:r>
              <a:rPr lang="en-US" dirty="0" smtClean="0">
                <a:sym typeface="Wingdings" pitchFamily="2" charset="2"/>
              </a:rPr>
              <a:t> Soviet Union (1921)  collectivization</a:t>
            </a:r>
            <a:endParaRPr lang="en-US" dirty="0" smtClean="0"/>
          </a:p>
          <a:p>
            <a:pPr lvl="1"/>
            <a:r>
              <a:rPr lang="en-US" dirty="0"/>
              <a:t>L</a:t>
            </a:r>
            <a:r>
              <a:rPr lang="en-US" dirty="0" smtClean="0"/>
              <a:t>oss of property</a:t>
            </a:r>
          </a:p>
          <a:p>
            <a:pPr lvl="1"/>
            <a:r>
              <a:rPr lang="en-US" dirty="0" err="1" smtClean="0"/>
              <a:t>Comintern</a:t>
            </a:r>
            <a:r>
              <a:rPr lang="en-US" dirty="0" smtClean="0"/>
              <a:t> = org. to spread Comm. Revs around world </a:t>
            </a:r>
          </a:p>
          <a:p>
            <a:pPr marL="0" indent="0">
              <a:buNone/>
            </a:pPr>
            <a:endParaRPr lang="en-US" dirty="0"/>
          </a:p>
        </p:txBody>
      </p:sp>
    </p:spTree>
    <p:extLst>
      <p:ext uri="{BB962C8B-B14F-4D97-AF65-F5344CB8AC3E}">
        <p14:creationId xmlns:p14="http://schemas.microsoft.com/office/powerpoint/2010/main" val="934765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June 2, 1919- 8 bombs mailed to U.S. leaders</a:t>
            </a:r>
          </a:p>
          <a:p>
            <a:pPr lvl="1"/>
            <a:r>
              <a:rPr lang="en-US" dirty="0" smtClean="0"/>
              <a:t>Terrorism?  Sign of revolution?</a:t>
            </a:r>
          </a:p>
          <a:p>
            <a:pPr lvl="1"/>
            <a:r>
              <a:rPr lang="en-US" dirty="0" smtClean="0"/>
              <a:t>Boston, NY, DC (Palmer), Pitt., Phil., E. Orange, Newton, Patterson</a:t>
            </a:r>
          </a:p>
          <a:p>
            <a:pPr lvl="2"/>
            <a:r>
              <a:rPr lang="en-US" dirty="0" smtClean="0"/>
              <a:t>Earlier April bombs</a:t>
            </a:r>
          </a:p>
          <a:p>
            <a:pPr lvl="2"/>
            <a:r>
              <a:rPr lang="en-US" dirty="0" smtClean="0"/>
              <a:t>Wall Street</a:t>
            </a:r>
          </a:p>
          <a:p>
            <a:pPr marL="365760" lvl="1" indent="0">
              <a:buNone/>
            </a:pPr>
            <a:endParaRPr lang="en-US" dirty="0" smtClean="0"/>
          </a:p>
          <a:p>
            <a:r>
              <a:rPr lang="en-US" dirty="0" smtClean="0"/>
              <a:t>Unions = radicalism &amp; terrorists</a:t>
            </a:r>
          </a:p>
          <a:p>
            <a:pPr lvl="1"/>
            <a:r>
              <a:rPr lang="en-US" dirty="0" smtClean="0"/>
              <a:t>Ex:  Debs</a:t>
            </a:r>
          </a:p>
          <a:p>
            <a:pPr marL="365760" lvl="1" indent="0">
              <a:buNone/>
            </a:pP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964" y="2895600"/>
            <a:ext cx="2895600" cy="381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616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Palmer Raids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What’s the fix?  </a:t>
            </a:r>
          </a:p>
          <a:p>
            <a:pPr lvl="1"/>
            <a:r>
              <a:rPr lang="en-US" dirty="0" smtClean="0"/>
              <a:t>“The Fighting Quaker”</a:t>
            </a:r>
          </a:p>
          <a:p>
            <a:pPr marL="365760" lvl="1" indent="0">
              <a:buNone/>
            </a:pPr>
            <a:endParaRPr lang="en-US" dirty="0" smtClean="0"/>
          </a:p>
          <a:p>
            <a:r>
              <a:rPr lang="en-US" dirty="0" smtClean="0"/>
              <a:t>11/1919-1/1920:  RAID!</a:t>
            </a:r>
          </a:p>
          <a:p>
            <a:pPr lvl="2"/>
            <a:r>
              <a:rPr lang="en-US" dirty="0" smtClean="0"/>
              <a:t>Why support?</a:t>
            </a:r>
          </a:p>
          <a:p>
            <a:pPr lvl="1"/>
            <a:r>
              <a:rPr lang="en-US" dirty="0" smtClean="0"/>
              <a:t>Raid </a:t>
            </a:r>
            <a:r>
              <a:rPr lang="en-US" dirty="0"/>
              <a:t>homes and offices without </a:t>
            </a:r>
            <a:r>
              <a:rPr lang="en-US" dirty="0" smtClean="0"/>
              <a:t>warrant</a:t>
            </a:r>
            <a:endParaRPr lang="en-US" sz="1100" dirty="0"/>
          </a:p>
          <a:p>
            <a:pPr lvl="1"/>
            <a:r>
              <a:rPr lang="en-US" dirty="0" smtClean="0"/>
              <a:t>Deportations- the “Soviet Ark”</a:t>
            </a:r>
            <a:endParaRPr lang="en-US" sz="1700" dirty="0"/>
          </a:p>
          <a:p>
            <a:pPr lvl="1"/>
            <a:r>
              <a:rPr lang="en-US" dirty="0"/>
              <a:t>Jailed </a:t>
            </a:r>
            <a:r>
              <a:rPr lang="en-US" dirty="0" smtClean="0"/>
              <a:t>w/o evidence </a:t>
            </a:r>
            <a:r>
              <a:rPr lang="en-US" dirty="0"/>
              <a:t>or attorney</a:t>
            </a:r>
            <a:endParaRPr lang="en-US" sz="1700" dirty="0"/>
          </a:p>
          <a:p>
            <a:pPr lvl="1"/>
            <a:r>
              <a:rPr lang="en-US" dirty="0" smtClean="0"/>
              <a:t>No court hearing</a:t>
            </a:r>
          </a:p>
          <a:p>
            <a:pPr lvl="2"/>
            <a:r>
              <a:rPr lang="en-US" dirty="0" smtClean="0"/>
              <a:t>Centralia, WA issue</a:t>
            </a:r>
          </a:p>
          <a:p>
            <a:pPr marL="365760" lvl="1" indent="0">
              <a:buNone/>
            </a:pPr>
            <a:endParaRPr lang="en-US" dirty="0" smtClean="0"/>
          </a:p>
          <a:p>
            <a:r>
              <a:rPr lang="en-US" dirty="0" smtClean="0"/>
              <a:t>May Day Dupe = END of Palmer Raids</a:t>
            </a:r>
          </a:p>
          <a:p>
            <a:pPr lvl="1"/>
            <a:r>
              <a:rPr lang="en-US" dirty="0" smtClean="0"/>
              <a:t>Palmer loses support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17811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7338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227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914400"/>
            <a:ext cx="6172200" cy="2053590"/>
          </a:xfrm>
        </p:spPr>
        <p:txBody>
          <a:bodyPr/>
          <a:lstStyle/>
          <a:p>
            <a:r>
              <a:rPr lang="en-US" dirty="0" smtClean="0"/>
              <a:t>Politics of the 1920s</a:t>
            </a:r>
            <a:endParaRPr lang="en-US" dirty="0"/>
          </a:p>
        </p:txBody>
      </p:sp>
      <p:sp>
        <p:nvSpPr>
          <p:cNvPr id="7" name="Text Placeholder 6"/>
          <p:cNvSpPr>
            <a:spLocks noGrp="1"/>
          </p:cNvSpPr>
          <p:nvPr>
            <p:ph type="body" idx="1"/>
          </p:nvPr>
        </p:nvSpPr>
        <p:spPr>
          <a:xfrm>
            <a:off x="2286000" y="3276600"/>
            <a:ext cx="6172200" cy="3105150"/>
          </a:xfrm>
        </p:spPr>
        <p:txBody>
          <a:bodyPr>
            <a:normAutofit/>
          </a:bodyPr>
          <a:lstStyle/>
          <a:p>
            <a:r>
              <a:rPr lang="en-US" dirty="0" smtClean="0"/>
              <a:t>LEQs:  </a:t>
            </a:r>
          </a:p>
          <a:p>
            <a:pPr marL="342900" indent="-342900">
              <a:buAutoNum type="arabicPeriod"/>
            </a:pPr>
            <a:r>
              <a:rPr lang="en-US" dirty="0" smtClean="0"/>
              <a:t>How was Harding’s effort to return to “normalcy” prevented by political scandals?</a:t>
            </a:r>
          </a:p>
          <a:p>
            <a:pPr marL="342900" indent="-342900">
              <a:buAutoNum type="arabicPeriod"/>
            </a:pPr>
            <a:r>
              <a:rPr lang="en-US" dirty="0" smtClean="0"/>
              <a:t>What government policies helped the economy recover from the postwar recession?</a:t>
            </a:r>
          </a:p>
          <a:p>
            <a:pPr marL="342900" indent="-342900">
              <a:buAutoNum type="arabicPeriod"/>
            </a:pPr>
            <a:r>
              <a:rPr lang="en-US" dirty="0" smtClean="0"/>
              <a:t>Describe U.S. efforts to avoid future wars.</a:t>
            </a:r>
            <a:endParaRPr lang="en-US" dirty="0" smtClean="0"/>
          </a:p>
          <a:p>
            <a:pPr marL="342900" indent="-342900"/>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4880309"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6143625" cy="458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61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Sacco and Vanzetti</a:t>
            </a:r>
            <a:endParaRPr lang="en-US" dirty="0"/>
          </a:p>
        </p:txBody>
      </p:sp>
      <p:sp>
        <p:nvSpPr>
          <p:cNvPr id="3" name="Content Placeholder 2"/>
          <p:cNvSpPr>
            <a:spLocks noGrp="1"/>
          </p:cNvSpPr>
          <p:nvPr>
            <p:ph sz="quarter" idx="1"/>
          </p:nvPr>
        </p:nvSpPr>
        <p:spPr/>
        <p:txBody>
          <a:bodyPr/>
          <a:lstStyle/>
          <a:p>
            <a:r>
              <a:rPr lang="en-US" dirty="0" smtClean="0"/>
              <a:t>Radicals!  Anarchists!  Immigrants! Wobblies!</a:t>
            </a:r>
          </a:p>
          <a:p>
            <a:r>
              <a:rPr lang="en-US" dirty="0" smtClean="0"/>
              <a:t>Charged w/ murder of paymaster &amp; guard @ shoe factory in South Braintree, MA</a:t>
            </a:r>
          </a:p>
          <a:p>
            <a:pPr lvl="1"/>
            <a:r>
              <a:rPr lang="en-US" dirty="0" smtClean="0"/>
              <a:t>Executed </a:t>
            </a:r>
          </a:p>
          <a:p>
            <a:pPr marL="0" indent="0">
              <a:buNone/>
            </a:pPr>
            <a:endParaRPr lang="en-US" dirty="0" smtClean="0"/>
          </a:p>
          <a:p>
            <a:pPr marL="0" indent="0">
              <a:buNone/>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557" y="3810000"/>
            <a:ext cx="3961117"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639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Fear of Immigrants</a:t>
            </a:r>
            <a:endParaRPr lang="en-US" dirty="0"/>
          </a:p>
        </p:txBody>
      </p:sp>
      <p:sp>
        <p:nvSpPr>
          <p:cNvPr id="7" name="Text Placeholder 6"/>
          <p:cNvSpPr>
            <a:spLocks noGrp="1"/>
          </p:cNvSpPr>
          <p:nvPr>
            <p:ph type="body"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250" y="152401"/>
            <a:ext cx="35694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637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Immigration restrictions</a:t>
            </a:r>
            <a:endParaRPr lang="en-US" dirty="0"/>
          </a:p>
        </p:txBody>
      </p:sp>
      <p:sp>
        <p:nvSpPr>
          <p:cNvPr id="5" name="Content Placeholder 4"/>
          <p:cNvSpPr>
            <a:spLocks noGrp="1"/>
          </p:cNvSpPr>
          <p:nvPr>
            <p:ph sz="quarter" idx="1"/>
          </p:nvPr>
        </p:nvSpPr>
        <p:spPr/>
        <p:txBody>
          <a:bodyPr/>
          <a:lstStyle/>
          <a:p>
            <a:r>
              <a:rPr lang="en-US" dirty="0" smtClean="0"/>
              <a:t>Why?</a:t>
            </a:r>
          </a:p>
          <a:p>
            <a:pPr lvl="1"/>
            <a:r>
              <a:rPr lang="en-US" dirty="0" smtClean="0"/>
              <a:t>Slow pop. growth, protect US from radicals</a:t>
            </a:r>
          </a:p>
          <a:p>
            <a:pPr lvl="1"/>
            <a:r>
              <a:rPr lang="en-US" dirty="0" smtClean="0"/>
              <a:t>Xenophobia</a:t>
            </a:r>
          </a:p>
          <a:p>
            <a:pPr lvl="1"/>
            <a:r>
              <a:rPr lang="en-US" dirty="0" smtClean="0"/>
              <a:t>Right vs. Wrong immigrants (Prescott Hall)</a:t>
            </a:r>
          </a:p>
          <a:p>
            <a:pPr lvl="1"/>
            <a:r>
              <a:rPr lang="en-US" dirty="0" smtClean="0"/>
              <a:t>Radicals (</a:t>
            </a:r>
            <a:r>
              <a:rPr lang="en-US" dirty="0" err="1" smtClean="0"/>
              <a:t>Conserv</a:t>
            </a:r>
            <a:r>
              <a:rPr lang="en-US" dirty="0" smtClean="0"/>
              <a:t>.), block voting (politicians), overcrowded cities (reformers)</a:t>
            </a:r>
          </a:p>
        </p:txBody>
      </p:sp>
    </p:spTree>
    <p:extLst>
      <p:ext uri="{BB962C8B-B14F-4D97-AF65-F5344CB8AC3E}">
        <p14:creationId xmlns:p14="http://schemas.microsoft.com/office/powerpoint/2010/main" val="2734291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Quota system: “America for Americans” -Coolidge</a:t>
            </a:r>
            <a:endParaRPr lang="en-US" dirty="0"/>
          </a:p>
        </p:txBody>
      </p:sp>
      <p:sp>
        <p:nvSpPr>
          <p:cNvPr id="3" name="Content Placeholder 2"/>
          <p:cNvSpPr>
            <a:spLocks noGrp="1"/>
          </p:cNvSpPr>
          <p:nvPr>
            <p:ph sz="quarter" idx="1"/>
          </p:nvPr>
        </p:nvSpPr>
        <p:spPr/>
        <p:txBody>
          <a:bodyPr/>
          <a:lstStyle/>
          <a:p>
            <a:r>
              <a:rPr lang="en-US" dirty="0" smtClean="0"/>
              <a:t>How?</a:t>
            </a:r>
          </a:p>
          <a:p>
            <a:pPr lvl="1"/>
            <a:r>
              <a:rPr lang="en-US" dirty="0" smtClean="0"/>
              <a:t>Literacy Test</a:t>
            </a:r>
          </a:p>
          <a:p>
            <a:pPr lvl="1"/>
            <a:r>
              <a:rPr lang="en-US" dirty="0" smtClean="0"/>
              <a:t>Laws</a:t>
            </a:r>
          </a:p>
          <a:p>
            <a:pPr marL="365760" lvl="1" indent="0">
              <a:buNone/>
            </a:pPr>
            <a:endParaRPr lang="en-US" dirty="0" smtClean="0"/>
          </a:p>
          <a:p>
            <a:r>
              <a:rPr lang="en-US" dirty="0" smtClean="0"/>
              <a:t>Emergency Quota Act- 1921</a:t>
            </a:r>
          </a:p>
          <a:p>
            <a:pPr lvl="1"/>
            <a:r>
              <a:rPr lang="en-US" dirty="0" smtClean="0"/>
              <a:t>3%, 1910</a:t>
            </a:r>
          </a:p>
          <a:p>
            <a:r>
              <a:rPr lang="en-US" dirty="0" smtClean="0"/>
              <a:t>Immigration Act of 1924</a:t>
            </a:r>
          </a:p>
          <a:p>
            <a:pPr lvl="1"/>
            <a:r>
              <a:rPr lang="en-US" dirty="0" smtClean="0"/>
              <a:t>2% 1890</a:t>
            </a:r>
          </a:p>
          <a:p>
            <a:r>
              <a:rPr lang="en-US" dirty="0" smtClean="0"/>
              <a:t>National Origin Act- 1929</a:t>
            </a:r>
          </a:p>
          <a:p>
            <a:pPr lvl="1"/>
            <a:r>
              <a:rPr lang="en-US" dirty="0" smtClean="0"/>
              <a:t>150k total</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357562" cy="38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953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a:t>
            </a:r>
            <a:endParaRPr lang="en-US" dirty="0"/>
          </a:p>
        </p:txBody>
      </p:sp>
      <p:sp>
        <p:nvSpPr>
          <p:cNvPr id="3" name="Content Placeholder 2"/>
          <p:cNvSpPr>
            <a:spLocks noGrp="1"/>
          </p:cNvSpPr>
          <p:nvPr>
            <p:ph sz="quarter" idx="1"/>
          </p:nvPr>
        </p:nvSpPr>
        <p:spPr/>
        <p:txBody>
          <a:bodyPr/>
          <a:lstStyle/>
          <a:p>
            <a:r>
              <a:rPr lang="en-US" dirty="0" smtClean="0"/>
              <a:t>Purpose to tilt balance to old immigrant nations</a:t>
            </a:r>
          </a:p>
          <a:p>
            <a:r>
              <a:rPr lang="en-US" dirty="0" smtClean="0"/>
              <a:t>Exclusion of people from East Asia</a:t>
            </a:r>
          </a:p>
          <a:p>
            <a:r>
              <a:rPr lang="en-US" dirty="0" smtClean="0"/>
              <a:t>Gate still open to W. Hemisphere</a:t>
            </a:r>
          </a:p>
          <a:p>
            <a:pPr lvl="1"/>
            <a:r>
              <a:rPr lang="en-US" dirty="0" smtClean="0"/>
              <a:t>Increase in Hispanic Catholic population</a:t>
            </a:r>
          </a:p>
          <a:p>
            <a:pPr lvl="1"/>
            <a:r>
              <a:rPr lang="en-US" dirty="0" smtClean="0"/>
              <a:t>Mexicans, Puerto Ricans, Cubans</a:t>
            </a:r>
          </a:p>
          <a:p>
            <a:pPr marL="0" indent="0">
              <a:buNone/>
            </a:pPr>
            <a:endParaRPr lang="en-US" dirty="0"/>
          </a:p>
        </p:txBody>
      </p:sp>
    </p:spTree>
    <p:extLst>
      <p:ext uri="{BB962C8B-B14F-4D97-AF65-F5344CB8AC3E}">
        <p14:creationId xmlns:p14="http://schemas.microsoft.com/office/powerpoint/2010/main" val="1380595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6477000" cy="597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204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08709"/>
            <a:ext cx="441007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73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5257800" cy="640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64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2286000" y="6172200"/>
            <a:ext cx="6172200" cy="1371600"/>
          </a:xfrm>
        </p:spPr>
        <p:txBody>
          <a:bodyPr/>
          <a:lstStyle/>
          <a:p>
            <a:r>
              <a:rPr lang="en-US" dirty="0"/>
              <a:t>http://historymatters.gmu.edu/d/5078/</a:t>
            </a:r>
          </a:p>
        </p:txBody>
      </p:sp>
      <p:graphicFrame>
        <p:nvGraphicFramePr>
          <p:cNvPr id="6" name="Table 5"/>
          <p:cNvGraphicFramePr>
            <a:graphicFrameLocks noGrp="1"/>
          </p:cNvGraphicFramePr>
          <p:nvPr>
            <p:extLst>
              <p:ext uri="{D42A27DB-BD31-4B8C-83A1-F6EECF244321}">
                <p14:modId xmlns:p14="http://schemas.microsoft.com/office/powerpoint/2010/main" val="2461462285"/>
              </p:ext>
            </p:extLst>
          </p:nvPr>
        </p:nvGraphicFramePr>
        <p:xfrm>
          <a:off x="533400" y="838200"/>
          <a:ext cx="8382000" cy="4820920"/>
        </p:xfrm>
        <a:graphic>
          <a:graphicData uri="http://schemas.openxmlformats.org/drawingml/2006/table">
            <a:tbl>
              <a:tblPr firstRow="1" bandRow="1">
                <a:tableStyleId>{5C22544A-7EE6-4342-B048-85BDC9FD1C3A}</a:tableStyleId>
              </a:tblPr>
              <a:tblGrid>
                <a:gridCol w="1397000"/>
                <a:gridCol w="1397000"/>
                <a:gridCol w="1397000"/>
                <a:gridCol w="1397000"/>
                <a:gridCol w="1397000"/>
                <a:gridCol w="1397000"/>
              </a:tblGrid>
              <a:tr h="370840">
                <a:tc>
                  <a:txBody>
                    <a:bodyPr/>
                    <a:lstStyle/>
                    <a:p>
                      <a:r>
                        <a:rPr lang="en-US" dirty="0" smtClean="0"/>
                        <a:t>Germany</a:t>
                      </a:r>
                      <a:endParaRPr lang="en-US" dirty="0"/>
                    </a:p>
                  </a:txBody>
                  <a:tcPr/>
                </a:tc>
                <a:tc>
                  <a:txBody>
                    <a:bodyPr/>
                    <a:lstStyle/>
                    <a:p>
                      <a:r>
                        <a:rPr lang="en-US" dirty="0" smtClean="0"/>
                        <a:t>51,</a:t>
                      </a:r>
                      <a:r>
                        <a:rPr lang="en-US" baseline="0" dirty="0" smtClean="0"/>
                        <a:t> 227</a:t>
                      </a:r>
                      <a:endParaRPr lang="en-US" dirty="0"/>
                    </a:p>
                  </a:txBody>
                  <a:tcPr/>
                </a:tc>
                <a:tc>
                  <a:txBody>
                    <a:bodyPr/>
                    <a:lstStyle/>
                    <a:p>
                      <a:r>
                        <a:rPr lang="en-US" dirty="0" smtClean="0"/>
                        <a:t>Poland </a:t>
                      </a:r>
                      <a:endParaRPr lang="en-US" dirty="0"/>
                    </a:p>
                  </a:txBody>
                  <a:tcPr/>
                </a:tc>
                <a:tc>
                  <a:txBody>
                    <a:bodyPr/>
                    <a:lstStyle/>
                    <a:p>
                      <a:r>
                        <a:rPr lang="en-US" dirty="0" smtClean="0"/>
                        <a:t>5, 982</a:t>
                      </a:r>
                      <a:endParaRPr lang="en-US" dirty="0"/>
                    </a:p>
                  </a:txBody>
                  <a:tcPr/>
                </a:tc>
                <a:tc>
                  <a:txBody>
                    <a:bodyPr/>
                    <a:lstStyle/>
                    <a:p>
                      <a:r>
                        <a:rPr lang="en-US" dirty="0" smtClean="0"/>
                        <a:t>Africa</a:t>
                      </a:r>
                      <a:endParaRPr lang="en-US" dirty="0"/>
                    </a:p>
                  </a:txBody>
                  <a:tcPr/>
                </a:tc>
                <a:tc>
                  <a:txBody>
                    <a:bodyPr/>
                    <a:lstStyle/>
                    <a:p>
                      <a:r>
                        <a:rPr lang="en-US" dirty="0" smtClean="0"/>
                        <a:t>1,</a:t>
                      </a:r>
                      <a:r>
                        <a:rPr lang="en-US" baseline="0" dirty="0" smtClean="0"/>
                        <a:t> 100</a:t>
                      </a:r>
                      <a:endParaRPr lang="en-US" dirty="0"/>
                    </a:p>
                  </a:txBody>
                  <a:tcPr/>
                </a:tc>
              </a:tr>
              <a:tr h="370840">
                <a:tc>
                  <a:txBody>
                    <a:bodyPr/>
                    <a:lstStyle/>
                    <a:p>
                      <a:r>
                        <a:rPr lang="en-US" dirty="0" smtClean="0"/>
                        <a:t>GB</a:t>
                      </a:r>
                      <a:endParaRPr lang="en-US" dirty="0"/>
                    </a:p>
                  </a:txBody>
                  <a:tcPr/>
                </a:tc>
                <a:tc>
                  <a:txBody>
                    <a:bodyPr/>
                    <a:lstStyle/>
                    <a:p>
                      <a:r>
                        <a:rPr lang="en-US" dirty="0" smtClean="0"/>
                        <a:t>34,007</a:t>
                      </a:r>
                    </a:p>
                  </a:txBody>
                  <a:tcPr/>
                </a:tc>
                <a:tc>
                  <a:txBody>
                    <a:bodyPr/>
                    <a:lstStyle/>
                    <a:p>
                      <a:r>
                        <a:rPr lang="en-US" dirty="0" smtClean="0"/>
                        <a:t>Italy</a:t>
                      </a:r>
                      <a:endParaRPr lang="en-US" dirty="0"/>
                    </a:p>
                  </a:txBody>
                  <a:tcPr/>
                </a:tc>
                <a:tc>
                  <a:txBody>
                    <a:bodyPr/>
                    <a:lstStyle/>
                    <a:p>
                      <a:r>
                        <a:rPr lang="en-US" dirty="0" smtClean="0"/>
                        <a:t>3, 875</a:t>
                      </a:r>
                      <a:endParaRPr lang="en-US" dirty="0"/>
                    </a:p>
                  </a:txBody>
                  <a:tcPr/>
                </a:tc>
                <a:tc>
                  <a:txBody>
                    <a:bodyPr/>
                    <a:lstStyle/>
                    <a:p>
                      <a:r>
                        <a:rPr lang="en-US" dirty="0" smtClean="0"/>
                        <a:t>Armenia</a:t>
                      </a:r>
                      <a:endParaRPr lang="en-US" dirty="0"/>
                    </a:p>
                  </a:txBody>
                  <a:tcPr/>
                </a:tc>
                <a:tc>
                  <a:txBody>
                    <a:bodyPr/>
                    <a:lstStyle/>
                    <a:p>
                      <a:r>
                        <a:rPr lang="en-US" dirty="0" smtClean="0"/>
                        <a:t>124</a:t>
                      </a:r>
                      <a:endParaRPr lang="en-US" dirty="0"/>
                    </a:p>
                  </a:txBody>
                  <a:tcPr/>
                </a:tc>
              </a:tr>
              <a:tr h="370840">
                <a:tc>
                  <a:txBody>
                    <a:bodyPr/>
                    <a:lstStyle/>
                    <a:p>
                      <a:r>
                        <a:rPr lang="en-US" dirty="0" smtClean="0"/>
                        <a:t>Ireland</a:t>
                      </a:r>
                      <a:endParaRPr lang="en-US" dirty="0"/>
                    </a:p>
                  </a:txBody>
                  <a:tcPr/>
                </a:tc>
                <a:tc>
                  <a:txBody>
                    <a:bodyPr/>
                    <a:lstStyle/>
                    <a:p>
                      <a:r>
                        <a:rPr lang="en-US" dirty="0" smtClean="0"/>
                        <a:t>28,567</a:t>
                      </a:r>
                      <a:endParaRPr lang="en-US" dirty="0"/>
                    </a:p>
                  </a:txBody>
                  <a:tcPr/>
                </a:tc>
                <a:tc>
                  <a:txBody>
                    <a:bodyPr/>
                    <a:lstStyle/>
                    <a:p>
                      <a:r>
                        <a:rPr lang="en-US" dirty="0" smtClean="0"/>
                        <a:t>Czech.</a:t>
                      </a:r>
                      <a:endParaRPr lang="en-US" dirty="0"/>
                    </a:p>
                  </a:txBody>
                  <a:tcPr/>
                </a:tc>
                <a:tc>
                  <a:txBody>
                    <a:bodyPr/>
                    <a:lstStyle/>
                    <a:p>
                      <a:r>
                        <a:rPr lang="en-US" dirty="0" smtClean="0"/>
                        <a:t>3, 073</a:t>
                      </a:r>
                      <a:endParaRPr lang="en-US" dirty="0"/>
                    </a:p>
                  </a:txBody>
                  <a:tcPr/>
                </a:tc>
                <a:tc>
                  <a:txBody>
                    <a:bodyPr/>
                    <a:lstStyle/>
                    <a:p>
                      <a:r>
                        <a:rPr lang="en-US" dirty="0" smtClean="0"/>
                        <a:t>Australia</a:t>
                      </a:r>
                      <a:endParaRPr lang="en-US" dirty="0"/>
                    </a:p>
                  </a:txBody>
                  <a:tcPr/>
                </a:tc>
                <a:tc>
                  <a:txBody>
                    <a:bodyPr/>
                    <a:lstStyle/>
                    <a:p>
                      <a:r>
                        <a:rPr lang="en-US" dirty="0" smtClean="0"/>
                        <a:t>121</a:t>
                      </a:r>
                      <a:endParaRPr lang="en-US" dirty="0"/>
                    </a:p>
                  </a:txBody>
                  <a:tcPr/>
                </a:tc>
              </a:tr>
              <a:tr h="370840">
                <a:tc>
                  <a:txBody>
                    <a:bodyPr/>
                    <a:lstStyle/>
                    <a:p>
                      <a:r>
                        <a:rPr lang="en-US" dirty="0" smtClean="0"/>
                        <a:t>Sweden</a:t>
                      </a:r>
                      <a:endParaRPr lang="en-US" dirty="0"/>
                    </a:p>
                  </a:txBody>
                  <a:tcPr/>
                </a:tc>
                <a:tc>
                  <a:txBody>
                    <a:bodyPr/>
                    <a:lstStyle/>
                    <a:p>
                      <a:r>
                        <a:rPr lang="en-US" dirty="0" smtClean="0"/>
                        <a:t>9, 561</a:t>
                      </a:r>
                      <a:endParaRPr lang="en-US" dirty="0"/>
                    </a:p>
                  </a:txBody>
                  <a:tcPr/>
                </a:tc>
                <a:tc>
                  <a:txBody>
                    <a:bodyPr/>
                    <a:lstStyle/>
                    <a:p>
                      <a:r>
                        <a:rPr lang="en-US" dirty="0" smtClean="0"/>
                        <a:t>Russia</a:t>
                      </a:r>
                    </a:p>
                  </a:txBody>
                  <a:tcPr/>
                </a:tc>
                <a:tc>
                  <a:txBody>
                    <a:bodyPr/>
                    <a:lstStyle/>
                    <a:p>
                      <a:r>
                        <a:rPr lang="en-US" dirty="0" smtClean="0"/>
                        <a:t>2,</a:t>
                      </a:r>
                      <a:r>
                        <a:rPr lang="en-US" baseline="0" dirty="0" smtClean="0"/>
                        <a:t> 248</a:t>
                      </a:r>
                      <a:endParaRPr lang="en-US" dirty="0"/>
                    </a:p>
                  </a:txBody>
                  <a:tcPr/>
                </a:tc>
                <a:tc>
                  <a:txBody>
                    <a:bodyPr/>
                    <a:lstStyle/>
                    <a:p>
                      <a:r>
                        <a:rPr lang="en-US" dirty="0" smtClean="0"/>
                        <a:t>Palestine</a:t>
                      </a:r>
                      <a:endParaRPr lang="en-US" dirty="0"/>
                    </a:p>
                  </a:txBody>
                  <a:tcPr/>
                </a:tc>
                <a:tc>
                  <a:txBody>
                    <a:bodyPr/>
                    <a:lstStyle/>
                    <a:p>
                      <a:r>
                        <a:rPr lang="en-US" dirty="0" smtClean="0"/>
                        <a:t>100</a:t>
                      </a:r>
                      <a:endParaRPr lang="en-US" dirty="0"/>
                    </a:p>
                  </a:txBody>
                  <a:tcPr/>
                </a:tc>
              </a:tr>
              <a:tr h="370840">
                <a:tc>
                  <a:txBody>
                    <a:bodyPr/>
                    <a:lstStyle/>
                    <a:p>
                      <a:r>
                        <a:rPr lang="en-US" dirty="0" smtClean="0"/>
                        <a:t>Norway</a:t>
                      </a:r>
                    </a:p>
                  </a:txBody>
                  <a:tcPr/>
                </a:tc>
                <a:tc>
                  <a:txBody>
                    <a:bodyPr/>
                    <a:lstStyle/>
                    <a:p>
                      <a:r>
                        <a:rPr lang="en-US" dirty="0" smtClean="0"/>
                        <a:t>6, 453</a:t>
                      </a:r>
                      <a:endParaRPr lang="en-US" dirty="0"/>
                    </a:p>
                  </a:txBody>
                  <a:tcPr/>
                </a:tc>
                <a:tc>
                  <a:txBody>
                    <a:bodyPr/>
                    <a:lstStyle/>
                    <a:p>
                      <a:r>
                        <a:rPr lang="en-US" dirty="0" smtClean="0"/>
                        <a:t>Yugo.</a:t>
                      </a:r>
                      <a:endParaRPr lang="en-US" dirty="0"/>
                    </a:p>
                  </a:txBody>
                  <a:tcPr/>
                </a:tc>
                <a:tc>
                  <a:txBody>
                    <a:bodyPr/>
                    <a:lstStyle/>
                    <a:p>
                      <a:r>
                        <a:rPr lang="en-US" dirty="0" smtClean="0"/>
                        <a:t>671</a:t>
                      </a:r>
                      <a:endParaRPr lang="en-US" dirty="0"/>
                    </a:p>
                  </a:txBody>
                  <a:tcPr/>
                </a:tc>
                <a:tc>
                  <a:txBody>
                    <a:bodyPr/>
                    <a:lstStyle/>
                    <a:p>
                      <a:r>
                        <a:rPr lang="en-US" dirty="0" smtClean="0"/>
                        <a:t>Syria</a:t>
                      </a:r>
                      <a:endParaRPr lang="en-US" dirty="0"/>
                    </a:p>
                  </a:txBody>
                  <a:tcPr/>
                </a:tc>
                <a:tc>
                  <a:txBody>
                    <a:bodyPr/>
                    <a:lstStyle/>
                    <a:p>
                      <a:r>
                        <a:rPr lang="en-US" dirty="0" smtClean="0"/>
                        <a:t>100</a:t>
                      </a:r>
                      <a:endParaRPr lang="en-US" dirty="0"/>
                    </a:p>
                  </a:txBody>
                  <a:tcPr/>
                </a:tc>
              </a:tr>
              <a:tr h="370840">
                <a:tc>
                  <a:txBody>
                    <a:bodyPr/>
                    <a:lstStyle/>
                    <a:p>
                      <a:r>
                        <a:rPr lang="en-US" dirty="0" smtClean="0"/>
                        <a:t>France</a:t>
                      </a:r>
                      <a:endParaRPr lang="en-US" dirty="0"/>
                    </a:p>
                  </a:txBody>
                  <a:tcPr/>
                </a:tc>
                <a:tc>
                  <a:txBody>
                    <a:bodyPr/>
                    <a:lstStyle/>
                    <a:p>
                      <a:r>
                        <a:rPr lang="en-US" dirty="0" smtClean="0"/>
                        <a:t>3, 954</a:t>
                      </a:r>
                      <a:endParaRPr lang="en-US" dirty="0"/>
                    </a:p>
                  </a:txBody>
                  <a:tcPr/>
                </a:tc>
                <a:tc>
                  <a:txBody>
                    <a:bodyPr/>
                    <a:lstStyle/>
                    <a:p>
                      <a:r>
                        <a:rPr lang="en-US" dirty="0" smtClean="0"/>
                        <a:t>Romania</a:t>
                      </a:r>
                      <a:endParaRPr lang="en-US" dirty="0"/>
                    </a:p>
                  </a:txBody>
                  <a:tcPr/>
                </a:tc>
                <a:tc>
                  <a:txBody>
                    <a:bodyPr/>
                    <a:lstStyle/>
                    <a:p>
                      <a:r>
                        <a:rPr lang="en-US" dirty="0" smtClean="0"/>
                        <a:t>603</a:t>
                      </a:r>
                      <a:endParaRPr lang="en-US" dirty="0"/>
                    </a:p>
                  </a:txBody>
                  <a:tcPr/>
                </a:tc>
                <a:tc>
                  <a:txBody>
                    <a:bodyPr/>
                    <a:lstStyle/>
                    <a:p>
                      <a:r>
                        <a:rPr lang="en-US" dirty="0" smtClean="0"/>
                        <a:t>Turkey</a:t>
                      </a:r>
                      <a:endParaRPr lang="en-US" dirty="0"/>
                    </a:p>
                  </a:txBody>
                  <a:tcPr/>
                </a:tc>
                <a:tc>
                  <a:txBody>
                    <a:bodyPr/>
                    <a:lstStyle/>
                    <a:p>
                      <a:r>
                        <a:rPr lang="en-US" dirty="0" smtClean="0"/>
                        <a:t>100</a:t>
                      </a:r>
                      <a:endParaRPr lang="en-US" dirty="0"/>
                    </a:p>
                  </a:txBody>
                  <a:tcPr/>
                </a:tc>
              </a:tr>
              <a:tr h="370840">
                <a:tc>
                  <a:txBody>
                    <a:bodyPr/>
                    <a:lstStyle/>
                    <a:p>
                      <a:r>
                        <a:rPr lang="en-US" dirty="0" smtClean="0"/>
                        <a:t>Denmark</a:t>
                      </a:r>
                      <a:endParaRPr lang="en-US" dirty="0"/>
                    </a:p>
                  </a:txBody>
                  <a:tcPr/>
                </a:tc>
                <a:tc>
                  <a:txBody>
                    <a:bodyPr/>
                    <a:lstStyle/>
                    <a:p>
                      <a:r>
                        <a:rPr lang="en-US" dirty="0" smtClean="0"/>
                        <a:t>2, 789</a:t>
                      </a:r>
                      <a:endParaRPr lang="en-US" dirty="0"/>
                    </a:p>
                  </a:txBody>
                  <a:tcPr/>
                </a:tc>
                <a:tc>
                  <a:txBody>
                    <a:bodyPr/>
                    <a:lstStyle/>
                    <a:p>
                      <a:r>
                        <a:rPr lang="en-US" dirty="0" smtClean="0"/>
                        <a:t>Portugal</a:t>
                      </a:r>
                      <a:endParaRPr lang="en-US" dirty="0"/>
                    </a:p>
                  </a:txBody>
                  <a:tcPr/>
                </a:tc>
                <a:tc>
                  <a:txBody>
                    <a:bodyPr/>
                    <a:lstStyle/>
                    <a:p>
                      <a:r>
                        <a:rPr lang="en-US" dirty="0" smtClean="0"/>
                        <a:t>503</a:t>
                      </a:r>
                      <a:endParaRPr lang="en-US" dirty="0"/>
                    </a:p>
                  </a:txBody>
                  <a:tcPr/>
                </a:tc>
                <a:tc>
                  <a:txBody>
                    <a:bodyPr/>
                    <a:lstStyle/>
                    <a:p>
                      <a:r>
                        <a:rPr lang="en-US" dirty="0" smtClean="0"/>
                        <a:t>Egypt</a:t>
                      </a:r>
                      <a:endParaRPr lang="en-US" dirty="0"/>
                    </a:p>
                  </a:txBody>
                  <a:tcPr/>
                </a:tc>
                <a:tc>
                  <a:txBody>
                    <a:bodyPr/>
                    <a:lstStyle/>
                    <a:p>
                      <a:r>
                        <a:rPr lang="en-US" dirty="0" smtClean="0"/>
                        <a:t>100</a:t>
                      </a:r>
                      <a:endParaRPr lang="en-US" dirty="0"/>
                    </a:p>
                  </a:txBody>
                  <a:tcPr/>
                </a:tc>
              </a:tr>
              <a:tr h="370840">
                <a:tc>
                  <a:txBody>
                    <a:bodyPr/>
                    <a:lstStyle/>
                    <a:p>
                      <a:r>
                        <a:rPr lang="en-US" dirty="0" smtClean="0"/>
                        <a:t>Switz.</a:t>
                      </a:r>
                      <a:endParaRPr lang="en-US" dirty="0"/>
                    </a:p>
                  </a:txBody>
                  <a:tcPr/>
                </a:tc>
                <a:tc>
                  <a:txBody>
                    <a:bodyPr/>
                    <a:lstStyle/>
                    <a:p>
                      <a:r>
                        <a:rPr lang="en-US" dirty="0" smtClean="0"/>
                        <a:t>2, 081</a:t>
                      </a:r>
                      <a:endParaRPr lang="en-US" dirty="0"/>
                    </a:p>
                  </a:txBody>
                  <a:tcPr/>
                </a:tc>
                <a:tc>
                  <a:txBody>
                    <a:bodyPr/>
                    <a:lstStyle/>
                    <a:p>
                      <a:r>
                        <a:rPr lang="en-US" dirty="0" smtClean="0"/>
                        <a:t>Hungary</a:t>
                      </a:r>
                      <a:endParaRPr lang="en-US" dirty="0"/>
                    </a:p>
                  </a:txBody>
                  <a:tcPr/>
                </a:tc>
                <a:tc>
                  <a:txBody>
                    <a:bodyPr/>
                    <a:lstStyle/>
                    <a:p>
                      <a:r>
                        <a:rPr lang="en-US" dirty="0" smtClean="0"/>
                        <a:t>473</a:t>
                      </a:r>
                      <a:endParaRPr lang="en-US" dirty="0"/>
                    </a:p>
                  </a:txBody>
                  <a:tcPr/>
                </a:tc>
                <a:tc>
                  <a:txBody>
                    <a:bodyPr/>
                    <a:lstStyle/>
                    <a:p>
                      <a:r>
                        <a:rPr lang="en-US" dirty="0" smtClean="0"/>
                        <a:t>NZ</a:t>
                      </a:r>
                      <a:endParaRPr lang="en-US" dirty="0"/>
                    </a:p>
                  </a:txBody>
                  <a:tcPr/>
                </a:tc>
                <a:tc>
                  <a:txBody>
                    <a:bodyPr/>
                    <a:lstStyle/>
                    <a:p>
                      <a:r>
                        <a:rPr lang="en-US" dirty="0" smtClean="0"/>
                        <a:t>100</a:t>
                      </a:r>
                      <a:endParaRPr lang="en-US" dirty="0"/>
                    </a:p>
                  </a:txBody>
                  <a:tcPr/>
                </a:tc>
              </a:tr>
              <a:tr h="370840">
                <a:tc>
                  <a:txBody>
                    <a:bodyPr/>
                    <a:lstStyle/>
                    <a:p>
                      <a:r>
                        <a:rPr lang="en-US" dirty="0" smtClean="0"/>
                        <a:t>Nether.</a:t>
                      </a:r>
                      <a:endParaRPr lang="en-US" dirty="0"/>
                    </a:p>
                  </a:txBody>
                  <a:tcPr/>
                </a:tc>
                <a:tc>
                  <a:txBody>
                    <a:bodyPr/>
                    <a:lstStyle/>
                    <a:p>
                      <a:r>
                        <a:rPr lang="en-US" dirty="0" smtClean="0"/>
                        <a:t>1, 648</a:t>
                      </a:r>
                      <a:endParaRPr lang="en-US" dirty="0"/>
                    </a:p>
                  </a:txBody>
                  <a:tcPr/>
                </a:tc>
                <a:tc>
                  <a:txBody>
                    <a:bodyPr/>
                    <a:lstStyle/>
                    <a:p>
                      <a:r>
                        <a:rPr lang="en-US" dirty="0" smtClean="0"/>
                        <a:t>Lith.</a:t>
                      </a:r>
                    </a:p>
                  </a:txBody>
                  <a:tcPr/>
                </a:tc>
                <a:tc>
                  <a:txBody>
                    <a:bodyPr/>
                    <a:lstStyle/>
                    <a:p>
                      <a:r>
                        <a:rPr lang="en-US" dirty="0" smtClean="0"/>
                        <a:t>344</a:t>
                      </a:r>
                      <a:endParaRPr lang="en-US" dirty="0"/>
                    </a:p>
                  </a:txBody>
                  <a:tcPr/>
                </a:tc>
                <a:tc>
                  <a:txBody>
                    <a:bodyPr/>
                    <a:lstStyle/>
                    <a:p>
                      <a:r>
                        <a:rPr lang="en-US" dirty="0" smtClean="0"/>
                        <a:t>Other</a:t>
                      </a:r>
                      <a:endParaRPr lang="en-US" dirty="0"/>
                    </a:p>
                  </a:txBody>
                  <a:tcPr/>
                </a:tc>
                <a:tc>
                  <a:txBody>
                    <a:bodyPr/>
                    <a:lstStyle/>
                    <a:p>
                      <a:r>
                        <a:rPr lang="en-US" dirty="0" smtClean="0"/>
                        <a:t>1, 900</a:t>
                      </a:r>
                      <a:endParaRPr lang="en-US" dirty="0"/>
                    </a:p>
                  </a:txBody>
                  <a:tcPr/>
                </a:tc>
              </a:tr>
              <a:tr h="370840">
                <a:tc>
                  <a:txBody>
                    <a:bodyPr/>
                    <a:lstStyle/>
                    <a:p>
                      <a:r>
                        <a:rPr lang="en-US" dirty="0" smtClean="0"/>
                        <a:t>Austria</a:t>
                      </a:r>
                      <a:endParaRPr lang="en-US" dirty="0"/>
                    </a:p>
                  </a:txBody>
                  <a:tcPr/>
                </a:tc>
                <a:tc>
                  <a:txBody>
                    <a:bodyPr/>
                    <a:lstStyle/>
                    <a:p>
                      <a:r>
                        <a:rPr lang="en-US" dirty="0" smtClean="0"/>
                        <a:t>785</a:t>
                      </a:r>
                      <a:endParaRPr lang="en-US" dirty="0"/>
                    </a:p>
                  </a:txBody>
                  <a:tcPr/>
                </a:tc>
                <a:tc>
                  <a:txBody>
                    <a:bodyPr/>
                    <a:lstStyle/>
                    <a:p>
                      <a:r>
                        <a:rPr lang="en-US" dirty="0" err="1" smtClean="0"/>
                        <a:t>Latv</a:t>
                      </a:r>
                      <a:r>
                        <a:rPr lang="en-US" dirty="0" smtClean="0"/>
                        <a:t>.</a:t>
                      </a:r>
                      <a:endParaRPr lang="en-US" dirty="0"/>
                    </a:p>
                  </a:txBody>
                  <a:tcPr/>
                </a:tc>
                <a:tc>
                  <a:txBody>
                    <a:bodyPr/>
                    <a:lstStyle/>
                    <a:p>
                      <a:r>
                        <a:rPr lang="en-US" dirty="0" smtClean="0"/>
                        <a:t>142</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Other</a:t>
                      </a:r>
                      <a:endParaRPr lang="en-US" dirty="0"/>
                    </a:p>
                  </a:txBody>
                  <a:tcPr/>
                </a:tc>
                <a:tc>
                  <a:txBody>
                    <a:bodyPr/>
                    <a:lstStyle/>
                    <a:p>
                      <a:r>
                        <a:rPr lang="en-US" dirty="0" smtClean="0"/>
                        <a:t>1,</a:t>
                      </a:r>
                      <a:r>
                        <a:rPr lang="en-US" baseline="0" dirty="0" smtClean="0"/>
                        <a:t> 411</a:t>
                      </a:r>
                      <a:endParaRPr lang="en-US" dirty="0"/>
                    </a:p>
                  </a:txBody>
                  <a:tcPr/>
                </a:tc>
                <a:tc>
                  <a:txBody>
                    <a:bodyPr/>
                    <a:lstStyle/>
                    <a:p>
                      <a:r>
                        <a:rPr lang="en-US" dirty="0" smtClean="0"/>
                        <a:t>Other</a:t>
                      </a:r>
                      <a:endParaRPr lang="en-US" dirty="0"/>
                    </a:p>
                  </a:txBody>
                  <a:tcPr/>
                </a:tc>
                <a:tc>
                  <a:txBody>
                    <a:bodyPr/>
                    <a:lstStyle/>
                    <a:p>
                      <a:r>
                        <a:rPr lang="en-US" dirty="0" smtClean="0"/>
                        <a:t>555</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TOTAL</a:t>
                      </a:r>
                      <a:endParaRPr lang="en-US" dirty="0"/>
                    </a:p>
                  </a:txBody>
                  <a:tcPr/>
                </a:tc>
                <a:tc>
                  <a:txBody>
                    <a:bodyPr/>
                    <a:lstStyle/>
                    <a:p>
                      <a:r>
                        <a:rPr lang="en-US" dirty="0" smtClean="0"/>
                        <a:t>142, 483</a:t>
                      </a:r>
                      <a:endParaRPr lang="en-US" dirty="0"/>
                    </a:p>
                  </a:txBody>
                  <a:tcPr/>
                </a:tc>
                <a:tc>
                  <a:txBody>
                    <a:bodyPr/>
                    <a:lstStyle/>
                    <a:p>
                      <a:endParaRPr lang="en-US"/>
                    </a:p>
                  </a:txBody>
                  <a:tcPr/>
                </a:tc>
                <a:tc>
                  <a:txBody>
                    <a:bodyPr/>
                    <a:lstStyle/>
                    <a:p>
                      <a:r>
                        <a:rPr lang="en-US" dirty="0" smtClean="0"/>
                        <a:t>18, 439</a:t>
                      </a:r>
                      <a:endParaRPr lang="en-US" dirty="0"/>
                    </a:p>
                  </a:txBody>
                  <a:tcPr/>
                </a:tc>
                <a:tc>
                  <a:txBody>
                    <a:bodyPr/>
                    <a:lstStyle/>
                    <a:p>
                      <a:endParaRPr lang="en-US"/>
                    </a:p>
                  </a:txBody>
                  <a:tcPr/>
                </a:tc>
                <a:tc>
                  <a:txBody>
                    <a:bodyPr/>
                    <a:lstStyle/>
                    <a:p>
                      <a:r>
                        <a:rPr lang="en-US" dirty="0" smtClean="0"/>
                        <a:t>3, 745</a:t>
                      </a:r>
                      <a:endParaRPr lang="en-US" dirty="0"/>
                    </a:p>
                  </a:txBody>
                  <a:tcPr/>
                </a:tc>
              </a:tr>
              <a:tr h="370840">
                <a:tc>
                  <a:txBody>
                    <a:bodyPr/>
                    <a:lstStyle/>
                    <a:p>
                      <a:endParaRPr lang="en-US"/>
                    </a:p>
                  </a:txBody>
                  <a:tcPr/>
                </a:tc>
                <a:tc>
                  <a:txBody>
                    <a:bodyPr/>
                    <a:lstStyle/>
                    <a:p>
                      <a:r>
                        <a:rPr lang="en-US" dirty="0" smtClean="0"/>
                        <a:t>86.5%</a:t>
                      </a:r>
                      <a:endParaRPr lang="en-US" dirty="0"/>
                    </a:p>
                  </a:txBody>
                  <a:tcPr/>
                </a:tc>
                <a:tc>
                  <a:txBody>
                    <a:bodyPr/>
                    <a:lstStyle/>
                    <a:p>
                      <a:endParaRPr lang="en-US"/>
                    </a:p>
                  </a:txBody>
                  <a:tcPr/>
                </a:tc>
                <a:tc>
                  <a:txBody>
                    <a:bodyPr/>
                    <a:lstStyle/>
                    <a:p>
                      <a:r>
                        <a:rPr lang="en-US" dirty="0" smtClean="0"/>
                        <a:t>11.2%</a:t>
                      </a:r>
                      <a:endParaRPr lang="en-US" dirty="0"/>
                    </a:p>
                  </a:txBody>
                  <a:tcPr/>
                </a:tc>
                <a:tc>
                  <a:txBody>
                    <a:bodyPr/>
                    <a:lstStyle/>
                    <a:p>
                      <a:endParaRPr lang="en-US"/>
                    </a:p>
                  </a:txBody>
                  <a:tcPr/>
                </a:tc>
                <a:tc>
                  <a:txBody>
                    <a:bodyPr/>
                    <a:lstStyle/>
                    <a:p>
                      <a:r>
                        <a:rPr lang="en-US" dirty="0" smtClean="0"/>
                        <a:t>2.3%</a:t>
                      </a:r>
                      <a:endParaRPr lang="en-US" dirty="0"/>
                    </a:p>
                  </a:txBody>
                  <a:tcPr/>
                </a:tc>
              </a:tr>
            </a:tbl>
          </a:graphicData>
        </a:graphic>
      </p:graphicFrame>
    </p:spTree>
    <p:extLst>
      <p:ext uri="{BB962C8B-B14F-4D97-AF65-F5344CB8AC3E}">
        <p14:creationId xmlns:p14="http://schemas.microsoft.com/office/powerpoint/2010/main" val="756400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better world?</a:t>
            </a:r>
            <a:endParaRPr lang="en-US" dirty="0"/>
          </a:p>
        </p:txBody>
      </p:sp>
      <p:sp>
        <p:nvSpPr>
          <p:cNvPr id="5" name="Content Placeholder 4"/>
          <p:cNvSpPr>
            <a:spLocks noGrp="1"/>
          </p:cNvSpPr>
          <p:nvPr>
            <p:ph sz="quarter" idx="1"/>
          </p:nvPr>
        </p:nvSpPr>
        <p:spPr/>
        <p:txBody>
          <a:bodyPr/>
          <a:lstStyle/>
          <a:p>
            <a:r>
              <a:rPr lang="en-US" dirty="0" smtClean="0"/>
              <a:t>Success</a:t>
            </a:r>
          </a:p>
          <a:p>
            <a:pPr lvl="1"/>
            <a:r>
              <a:rPr lang="en-US" dirty="0" smtClean="0"/>
              <a:t>19</a:t>
            </a:r>
            <a:r>
              <a:rPr lang="en-US" baseline="30000" dirty="0" smtClean="0"/>
              <a:t>th</a:t>
            </a:r>
            <a:r>
              <a:rPr lang="en-US" dirty="0" smtClean="0"/>
              <a:t> Amendment, trust busting, child labor laws</a:t>
            </a:r>
          </a:p>
          <a:p>
            <a:r>
              <a:rPr lang="en-US" dirty="0" smtClean="0"/>
              <a:t>BUT . . .</a:t>
            </a:r>
          </a:p>
          <a:p>
            <a:r>
              <a:rPr lang="en-US" dirty="0" smtClean="0"/>
              <a:t>Disillusionment</a:t>
            </a:r>
          </a:p>
          <a:p>
            <a:pPr lvl="1"/>
            <a:r>
              <a:rPr lang="en-US" dirty="0" smtClean="0"/>
              <a:t>Economic problems, labor unrest, racial tension, antiradicalism</a:t>
            </a:r>
          </a:p>
          <a:p>
            <a:pPr marL="0" indent="0">
              <a:buNone/>
            </a:pPr>
            <a:endParaRPr lang="en-US" dirty="0"/>
          </a:p>
        </p:txBody>
      </p:sp>
    </p:spTree>
    <p:extLst>
      <p:ext uri="{BB962C8B-B14F-4D97-AF65-F5344CB8AC3E}">
        <p14:creationId xmlns:p14="http://schemas.microsoft.com/office/powerpoint/2010/main" val="3862540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
            <a:ext cx="4862512" cy="586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832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Rise of the New Klan</a:t>
            </a:r>
            <a:endParaRPr lang="en-US" dirty="0"/>
          </a:p>
        </p:txBody>
      </p:sp>
      <p:sp>
        <p:nvSpPr>
          <p:cNvPr id="6" name="Text Placeholder 5"/>
          <p:cNvSpPr>
            <a:spLocks noGrp="1"/>
          </p:cNvSpPr>
          <p:nvPr>
            <p:ph type="body"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5800"/>
            <a:ext cx="5029200" cy="342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918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Americanism</a:t>
            </a:r>
            <a:endParaRPr lang="en-US" dirty="0"/>
          </a:p>
        </p:txBody>
      </p:sp>
      <p:sp>
        <p:nvSpPr>
          <p:cNvPr id="3" name="Content Placeholder 2"/>
          <p:cNvSpPr>
            <a:spLocks noGrp="1"/>
          </p:cNvSpPr>
          <p:nvPr>
            <p:ph sz="quarter" idx="1"/>
          </p:nvPr>
        </p:nvSpPr>
        <p:spPr/>
        <p:txBody>
          <a:bodyPr/>
          <a:lstStyle/>
          <a:p>
            <a:r>
              <a:rPr lang="en-US" dirty="0" smtClean="0"/>
              <a:t>WASP nativists </a:t>
            </a:r>
          </a:p>
          <a:p>
            <a:pPr lvl="1"/>
            <a:r>
              <a:rPr lang="en-US" dirty="0" smtClean="0"/>
              <a:t>vs. African-Americans, Catholics, Jewish population, immigrants, “demon rum”, saloons</a:t>
            </a:r>
          </a:p>
          <a:p>
            <a:pPr lvl="1"/>
            <a:r>
              <a:rPr lang="en-US" dirty="0" smtClean="0"/>
              <a:t>Use terror, assault</a:t>
            </a:r>
          </a:p>
          <a:p>
            <a:pPr marL="365760" lvl="1" indent="0">
              <a:buNone/>
            </a:pPr>
            <a:endParaRPr lang="en-US" dirty="0" smtClean="0"/>
          </a:p>
          <a:p>
            <a:r>
              <a:rPr lang="en-US" dirty="0" smtClean="0">
                <a:sym typeface="Wingdings" pitchFamily="2" charset="2"/>
              </a:rPr>
              <a:t> further spread</a:t>
            </a:r>
          </a:p>
          <a:p>
            <a:pPr marL="0" indent="0">
              <a:buNone/>
            </a:pPr>
            <a:endParaRPr lang="en-US" dirty="0" smtClean="0">
              <a:sym typeface="Wingdings" pitchFamily="2" charset="2"/>
            </a:endParaRPr>
          </a:p>
          <a:p>
            <a:r>
              <a:rPr lang="en-US" dirty="0" smtClean="0">
                <a:sym typeface="Wingdings" pitchFamily="2" charset="2"/>
              </a:rPr>
              <a:t>Response to </a:t>
            </a:r>
          </a:p>
          <a:p>
            <a:pPr lvl="1"/>
            <a:r>
              <a:rPr lang="en-US" dirty="0" smtClean="0">
                <a:sym typeface="Wingdings" pitchFamily="2" charset="2"/>
              </a:rPr>
              <a:t>Shifting morals, decline in influence of church, social permissiveness, city life</a:t>
            </a:r>
          </a:p>
          <a:p>
            <a:pPr lvl="1"/>
            <a:r>
              <a:rPr lang="en-US" dirty="0" smtClean="0">
                <a:sym typeface="Wingdings" pitchFamily="2" charset="2"/>
              </a:rPr>
              <a:t>Defend Traditional America- God and country!</a:t>
            </a:r>
          </a:p>
          <a:p>
            <a:pPr marL="365760" lvl="1" indent="0">
              <a:buNone/>
            </a:pPr>
            <a:endParaRPr lang="en-US" dirty="0" smtClean="0">
              <a:sym typeface="Wingdings" pitchFamily="2" charset="2"/>
            </a:endParaRPr>
          </a:p>
        </p:txBody>
      </p:sp>
    </p:spTree>
    <p:extLst>
      <p:ext uri="{BB962C8B-B14F-4D97-AF65-F5344CB8AC3E}">
        <p14:creationId xmlns:p14="http://schemas.microsoft.com/office/powerpoint/2010/main" val="737087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47837"/>
            <a:ext cx="5135451"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27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21586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304800"/>
            <a:ext cx="7467600" cy="6169152"/>
          </a:xfrm>
        </p:spPr>
        <p:txBody>
          <a:bodyPr>
            <a:normAutofit lnSpcReduction="10000"/>
          </a:bodyPr>
          <a:lstStyle/>
          <a:p>
            <a:r>
              <a:rPr lang="en-US" dirty="0"/>
              <a:t>Teapot Dome Scandal:  U.S. </a:t>
            </a:r>
            <a:r>
              <a:rPr lang="en-US" dirty="0" err="1"/>
              <a:t>gov.</a:t>
            </a:r>
            <a:r>
              <a:rPr lang="en-US" dirty="0"/>
              <a:t> set aside oil-rich public land to be used by U.S. Navy in Teapot Dome, WY and Elk Hills, CA.  Albert B. Fall (Sec. of Interior and close friend of oil executives) got oil reserves transferred from Navy to the Dept. of the Interior.  Then, Fall leased the land secretly to two private oil companies and received more than $400,000 in “loans, bonds, and cash.”  Fall was found guilty of bribery and became 1st American to be guilty of a felony while holding a cabinet post.</a:t>
            </a:r>
          </a:p>
          <a:p>
            <a:pPr lvl="1"/>
            <a:r>
              <a:rPr lang="en-US" dirty="0"/>
              <a:t>Charles R. Forbes (head of Veterans Bureau)- illegally sold government &amp; hospital supplies to private companies</a:t>
            </a:r>
          </a:p>
          <a:p>
            <a:pPr lvl="1"/>
            <a:r>
              <a:rPr lang="en-US" dirty="0"/>
              <a:t>Colonel Thomas W. Miller (head of Office of Alien Property) caught in bribery.</a:t>
            </a:r>
          </a:p>
          <a:p>
            <a:pPr lvl="1"/>
            <a:r>
              <a:rPr lang="en-US" dirty="0"/>
              <a:t>Calvin Coolidge (VP under Harding) helped restore faith in </a:t>
            </a:r>
            <a:r>
              <a:rPr lang="en-US" dirty="0" err="1"/>
              <a:t>gov.</a:t>
            </a:r>
            <a:r>
              <a:rPr lang="en-US" dirty="0"/>
              <a:t> through his presidency. </a:t>
            </a:r>
          </a:p>
        </p:txBody>
      </p:sp>
    </p:spTree>
    <p:extLst>
      <p:ext uri="{BB962C8B-B14F-4D97-AF65-F5344CB8AC3E}">
        <p14:creationId xmlns:p14="http://schemas.microsoft.com/office/powerpoint/2010/main" val="2871266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Postwar Issues and Fears</a:t>
            </a:r>
            <a:endParaRPr lang="en-US" dirty="0"/>
          </a:p>
        </p:txBody>
      </p:sp>
      <p:sp>
        <p:nvSpPr>
          <p:cNvPr id="5" name="Content Placeholder 4"/>
          <p:cNvSpPr>
            <a:spLocks noGrp="1"/>
          </p:cNvSpPr>
          <p:nvPr>
            <p:ph sz="quarter" idx="1"/>
          </p:nvPr>
        </p:nvSpPr>
        <p:spPr/>
        <p:txBody>
          <a:bodyPr/>
          <a:lstStyle/>
          <a:p>
            <a:r>
              <a:rPr lang="en-US" dirty="0" smtClean="0"/>
              <a:t>After war, Americans exhausted.  Economy must adjust from wartime production back to consumerism.  Cost of living had doubled during war. Returning soldiers face unemployment or took old jobs back from women/minorities.  Farmers and factory workers suffer as wartime orders decrease.  </a:t>
            </a:r>
          </a:p>
          <a:p>
            <a:r>
              <a:rPr lang="en-US" dirty="0" smtClean="0"/>
              <a:t>FEARS:</a:t>
            </a:r>
          </a:p>
          <a:p>
            <a:pPr lvl="1"/>
            <a:r>
              <a:rPr lang="en-US" dirty="0" err="1" smtClean="0"/>
              <a:t>Nativism</a:t>
            </a:r>
            <a:r>
              <a:rPr lang="en-US" dirty="0" smtClean="0"/>
              <a:t> (prejudice against foreign-born people) spreads as people fear </a:t>
            </a:r>
            <a:r>
              <a:rPr lang="en-US" u="sng" dirty="0" smtClean="0"/>
              <a:t>outsiders</a:t>
            </a:r>
            <a:r>
              <a:rPr lang="en-US" dirty="0" smtClean="0"/>
              <a:t>.  A threat to American way of life.  </a:t>
            </a:r>
          </a:p>
          <a:p>
            <a:pPr lvl="1"/>
            <a:r>
              <a:rPr lang="en-US" dirty="0" smtClean="0"/>
              <a:t>Leads to belief in isolationism (policy of pulling away from involvement in world affairs).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534400" cy="6629400"/>
          </a:xfrm>
        </p:spPr>
        <p:txBody>
          <a:bodyPr>
            <a:normAutofit/>
          </a:bodyPr>
          <a:lstStyle/>
          <a:p>
            <a:r>
              <a:rPr lang="en-US" dirty="0" smtClean="0"/>
              <a:t>FEARS, con.:</a:t>
            </a:r>
          </a:p>
          <a:p>
            <a:pPr lvl="1"/>
            <a:r>
              <a:rPr lang="en-US" dirty="0" smtClean="0"/>
              <a:t>Another threat was communism- economic &amp; political system based on a single-party government ruled by a dictatorship.  Goal was to equalize wealth and power, remove private property in order for government ownership of RR, factories, other businesses.</a:t>
            </a:r>
          </a:p>
          <a:p>
            <a:pPr lvl="1"/>
            <a:r>
              <a:rPr lang="en-US" dirty="0" smtClean="0"/>
              <a:t>The Red Scare:  1919 brought panic to U.S. after Russian revolution.  Vladimir Lenin and followers (Bolsheviks, “Reds”) create new Communist state and hope to see a worldwide revolution to abolish capitalism (private ownership, profit).  American Communist Party is formed and nearly 70,000 join.  Bombs sent to </a:t>
            </a:r>
            <a:r>
              <a:rPr lang="en-US" dirty="0" err="1" smtClean="0"/>
              <a:t>gov</a:t>
            </a:r>
            <a:r>
              <a:rPr lang="en-US" dirty="0" smtClean="0"/>
              <a:t>. and business leaders, causing public to be fearful the Communists were taking over.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The Palmer Raids:  August, 1919- U.S. Attorney General A. Mitchell Palmer &amp; J. Edgar Hoover (assistant) hunt down suspected Communists, socialists (common ownership/control of economy, social equality, distribution of wealth based on contributions), and anarchists (people who oppose any form of government).  Would raid people’s homes, ignore civil rights, jail suspects w/out legal counsel.  Many foreigners deported.  No evidence of revolution or explosives found during raids.  Palmer lost support of public.</a:t>
            </a:r>
          </a:p>
          <a:p>
            <a:endParaRPr lang="en-US" dirty="0"/>
          </a:p>
        </p:txBody>
      </p:sp>
    </p:spTree>
    <p:extLst>
      <p:ext uri="{BB962C8B-B14F-4D97-AF65-F5344CB8AC3E}">
        <p14:creationId xmlns:p14="http://schemas.microsoft.com/office/powerpoint/2010/main" val="2653883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Immigration</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“Keep America for the Americans”- </a:t>
            </a:r>
            <a:r>
              <a:rPr lang="en-US" dirty="0" err="1" smtClean="0"/>
              <a:t>Nativists</a:t>
            </a:r>
            <a:r>
              <a:rPr lang="en-US" dirty="0" smtClean="0"/>
              <a:t> want to limit immigrants entering US.  Anti-communist and nativist feelings motivate groups to harass any unlike themselves.</a:t>
            </a:r>
          </a:p>
          <a:p>
            <a:pPr marL="0" indent="0">
              <a:buNone/>
            </a:pPr>
            <a:endParaRPr lang="en-US" dirty="0" smtClean="0"/>
          </a:p>
          <a:p>
            <a:r>
              <a:rPr lang="en-US" dirty="0" smtClean="0"/>
              <a:t>KKK = “100% Americanism” </a:t>
            </a:r>
            <a:r>
              <a:rPr lang="en-US" dirty="0" smtClean="0">
                <a:sym typeface="Wingdings" pitchFamily="2" charset="2"/>
              </a:rPr>
              <a:t> </a:t>
            </a:r>
            <a:r>
              <a:rPr lang="en-US" dirty="0" smtClean="0"/>
              <a:t>white male persons, native-born gentile citizens.  Also want to keep blacks “in their place,” work to destroy saloons, opposed unions, wanted to rid U.S. of Catholics, Jews, and foreign-born people.</a:t>
            </a:r>
          </a:p>
          <a:p>
            <a:pPr marL="0" indent="0">
              <a:buNone/>
            </a:pPr>
            <a:endParaRPr lang="en-US" dirty="0" smtClean="0"/>
          </a:p>
          <a:p>
            <a:r>
              <a:rPr lang="en-US" dirty="0" smtClean="0"/>
              <a:t>Emergency Quota Act:  1921, Congress set up system for establishing maximum # of people who could enter U.S. from each foreign country.  Goal was to cut immigration into the U.S.  Percentages show discrimination against people from E and S Europe (Jews, Roman Catholics).  Japanese immigration halted.  Quota did not apply to other Western Hemisphere nations (Canada, Mexico).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of Progressivism</a:t>
            </a:r>
            <a:endParaRPr lang="en-US" dirty="0"/>
          </a:p>
        </p:txBody>
      </p:sp>
      <p:sp>
        <p:nvSpPr>
          <p:cNvPr id="3" name="Content Placeholder 2"/>
          <p:cNvSpPr>
            <a:spLocks noGrp="1"/>
          </p:cNvSpPr>
          <p:nvPr>
            <p:ph sz="quarter" idx="1"/>
          </p:nvPr>
        </p:nvSpPr>
        <p:spPr/>
        <p:txBody>
          <a:bodyPr/>
          <a:lstStyle/>
          <a:p>
            <a:r>
              <a:rPr lang="en-US" dirty="0" smtClean="0"/>
              <a:t>“It is only once in a generation that a people can be lifted above material things.  That is why conservative government is in the saddle two-thirds of the time.”  -Wilson</a:t>
            </a:r>
          </a:p>
          <a:p>
            <a:pPr marL="0" indent="0">
              <a:buNone/>
            </a:pPr>
            <a:endParaRPr lang="en-US" dirty="0" smtClean="0"/>
          </a:p>
          <a:p>
            <a:r>
              <a:rPr lang="en-US" dirty="0"/>
              <a:t>D</a:t>
            </a:r>
            <a:r>
              <a:rPr lang="en-US" dirty="0" smtClean="0"/>
              <a:t>o better laws make better lives?</a:t>
            </a:r>
          </a:p>
          <a:p>
            <a:pPr lvl="1"/>
            <a:r>
              <a:rPr lang="en-US" dirty="0" smtClean="0"/>
              <a:t>WWI- US turns to isolationism</a:t>
            </a:r>
          </a:p>
          <a:p>
            <a:pPr lvl="2"/>
            <a:r>
              <a:rPr lang="en-US" dirty="0" smtClean="0"/>
              <a:t>Red Scare</a:t>
            </a:r>
          </a:p>
          <a:p>
            <a:pPr lvl="1"/>
            <a:r>
              <a:rPr lang="en-US" dirty="0" smtClean="0"/>
              <a:t>16</a:t>
            </a:r>
            <a:r>
              <a:rPr lang="en-US" baseline="30000" dirty="0" smtClean="0"/>
              <a:t>th</a:t>
            </a:r>
            <a:r>
              <a:rPr lang="en-US" dirty="0"/>
              <a:t> </a:t>
            </a:r>
            <a:r>
              <a:rPr lang="en-US" dirty="0" smtClean="0"/>
              <a:t>Amend. fails to redistribute wealth</a:t>
            </a:r>
          </a:p>
          <a:p>
            <a:pPr lvl="2"/>
            <a:r>
              <a:rPr lang="en-US" dirty="0" smtClean="0"/>
              <a:t>Farmers, workers</a:t>
            </a:r>
          </a:p>
          <a:p>
            <a:pPr lvl="1"/>
            <a:r>
              <a:rPr lang="en-US" dirty="0" smtClean="0"/>
              <a:t>19</a:t>
            </a:r>
            <a:r>
              <a:rPr lang="en-US" baseline="30000" dirty="0" smtClean="0"/>
              <a:t>th</a:t>
            </a:r>
            <a:r>
              <a:rPr lang="en-US" dirty="0" smtClean="0"/>
              <a:t> Amend. </a:t>
            </a:r>
            <a:r>
              <a:rPr lang="en-US" dirty="0" smtClean="0">
                <a:sym typeface="Wingdings" pitchFamily="2" charset="2"/>
              </a:rPr>
              <a:t> few changes in politics</a:t>
            </a:r>
          </a:p>
          <a:p>
            <a:pPr lvl="1"/>
            <a:r>
              <a:rPr lang="en-US" dirty="0" smtClean="0">
                <a:sym typeface="Wingdings" pitchFamily="2" charset="2"/>
              </a:rPr>
              <a:t>18</a:t>
            </a:r>
            <a:r>
              <a:rPr lang="en-US" baseline="30000" dirty="0" smtClean="0">
                <a:sym typeface="Wingdings" pitchFamily="2" charset="2"/>
              </a:rPr>
              <a:t>th</a:t>
            </a:r>
            <a:r>
              <a:rPr lang="en-US" dirty="0" smtClean="0">
                <a:sym typeface="Wingdings" pitchFamily="2" charset="2"/>
              </a:rPr>
              <a:t> Amend. to save families openly disregarded</a:t>
            </a:r>
            <a:endParaRPr lang="en-US" dirty="0"/>
          </a:p>
        </p:txBody>
      </p:sp>
    </p:spTree>
    <p:extLst>
      <p:ext uri="{BB962C8B-B14F-4D97-AF65-F5344CB8AC3E}">
        <p14:creationId xmlns:p14="http://schemas.microsoft.com/office/powerpoint/2010/main" val="4224462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 12, Sec. 3</a:t>
            </a:r>
            <a:br>
              <a:rPr lang="en-US" dirty="0" smtClean="0"/>
            </a:br>
            <a:r>
              <a:rPr lang="en-US" dirty="0" smtClean="0"/>
              <a:t>The Business of America</a:t>
            </a:r>
            <a:endParaRPr lang="en-US" dirty="0"/>
          </a:p>
        </p:txBody>
      </p:sp>
      <p:sp>
        <p:nvSpPr>
          <p:cNvPr id="5" name="Text Placeholder 4"/>
          <p:cNvSpPr>
            <a:spLocks noGrp="1"/>
          </p:cNvSpPr>
          <p:nvPr>
            <p:ph type="body" idx="1"/>
          </p:nvPr>
        </p:nvSpPr>
        <p:spPr>
          <a:xfrm>
            <a:off x="2286000" y="5010150"/>
            <a:ext cx="6172200" cy="1847850"/>
          </a:xfrm>
        </p:spPr>
        <p:txBody>
          <a:bodyPr>
            <a:normAutofit lnSpcReduction="10000"/>
          </a:bodyPr>
          <a:lstStyle/>
          <a:p>
            <a:pPr marL="342900" indent="-342900">
              <a:buAutoNum type="arabicPeriod"/>
            </a:pPr>
            <a:r>
              <a:rPr lang="en-US" dirty="0" smtClean="0"/>
              <a:t>What was the impact of the automobile in the 1920s?</a:t>
            </a:r>
          </a:p>
          <a:p>
            <a:pPr marL="342900" indent="-342900">
              <a:buAutoNum type="arabicPeriod"/>
            </a:pPr>
            <a:r>
              <a:rPr lang="en-US" dirty="0" smtClean="0"/>
              <a:t>How did new conveniences and new ways to pay for them make the economy less stable?</a:t>
            </a:r>
          </a:p>
          <a:p>
            <a:pPr marL="342900" indent="-342900">
              <a:buAutoNum type="arabicPeriod"/>
            </a:pPr>
            <a:r>
              <a:rPr lang="en-US" dirty="0" smtClean="0"/>
              <a:t>How did the boom of the 1920s effect growth in Florida?</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American Business Flourishes</a:t>
            </a:r>
            <a:endParaRPr lang="en-US" dirty="0"/>
          </a:p>
        </p:txBody>
      </p:sp>
      <p:sp>
        <p:nvSpPr>
          <p:cNvPr id="5" name="Content Placeholder 4"/>
          <p:cNvSpPr>
            <a:spLocks noGrp="1"/>
          </p:cNvSpPr>
          <p:nvPr>
            <p:ph sz="quarter" idx="1"/>
          </p:nvPr>
        </p:nvSpPr>
        <p:spPr/>
        <p:txBody>
          <a:bodyPr>
            <a:normAutofit/>
          </a:bodyPr>
          <a:lstStyle/>
          <a:p>
            <a:r>
              <a:rPr lang="en-US" dirty="0" smtClean="0"/>
              <a:t>Calvin Coolidge (1923-1929) was a respected man of integrity when he took over the presidency following Harding’s death in 1923.  Coolidge fit into the booming, pro-business spirit of the 1920s.  He favored legislation that kept taxes down and business profits up &amp; policies that gave businesses available credit to expand.  Goal was to keep government interference in business at a minimum so private enterprise could flourish.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Coolidge administration kept tariffs on imports high to protect American business.  </a:t>
            </a:r>
          </a:p>
          <a:p>
            <a:r>
              <a:rPr lang="en-US" dirty="0"/>
              <a:t>U.S. wages were rising, new technology was introduced, and saw increase in productivity.</a:t>
            </a:r>
          </a:p>
          <a:p>
            <a:pPr marL="0" indent="0">
              <a:buNone/>
            </a:pPr>
            <a:endParaRPr lang="en-US" dirty="0"/>
          </a:p>
        </p:txBody>
      </p:sp>
    </p:spTree>
    <p:extLst>
      <p:ext uri="{BB962C8B-B14F-4D97-AF65-F5344CB8AC3E}">
        <p14:creationId xmlns:p14="http://schemas.microsoft.com/office/powerpoint/2010/main" val="2715389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08038"/>
          </a:xfrm>
        </p:spPr>
        <p:txBody>
          <a:bodyPr/>
          <a:lstStyle/>
          <a:p>
            <a:r>
              <a:rPr lang="en-US" dirty="0" smtClean="0"/>
              <a:t>The Automobile and the Airplane</a:t>
            </a:r>
            <a:endParaRPr lang="en-US" dirty="0"/>
          </a:p>
        </p:txBody>
      </p:sp>
      <p:sp>
        <p:nvSpPr>
          <p:cNvPr id="3" name="Content Placeholder 2"/>
          <p:cNvSpPr>
            <a:spLocks noGrp="1"/>
          </p:cNvSpPr>
          <p:nvPr>
            <p:ph sz="quarter" idx="1"/>
          </p:nvPr>
        </p:nvSpPr>
        <p:spPr>
          <a:xfrm>
            <a:off x="152400" y="990600"/>
            <a:ext cx="8991600" cy="6248400"/>
          </a:xfrm>
        </p:spPr>
        <p:txBody>
          <a:bodyPr>
            <a:normAutofit/>
          </a:bodyPr>
          <a:lstStyle/>
          <a:p>
            <a:r>
              <a:rPr lang="en-US" dirty="0" smtClean="0"/>
              <a:t>Henry Ford began assembling Model Ts from 1908 until 1927.  Ford transitioned from the Model T to the Model A, a more luxurious car available in multiple colors.  </a:t>
            </a:r>
          </a:p>
          <a:p>
            <a:r>
              <a:rPr lang="en-US" dirty="0" smtClean="0"/>
              <a:t>Effects of auto:  Visible effect was necessity of paved roads.  Route 66 developed for people traveling west from Chicago to California.  Many settled in towns along the way.  Gas stations popped up, motels, tourist stops, shopping centers.  Stop lights, tunnels, intersections followed.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a:t>Car liberated isolated rural families.  Could now travel to shop, do business, for entertainment, vacation.  More independence for women/young people through increased mobility.  Workers could live away from jobs.  Cars became a status symbol for families and to the world.</a:t>
            </a:r>
          </a:p>
          <a:p>
            <a:r>
              <a:rPr lang="en-US" dirty="0"/>
              <a:t>Many cities began to develop economic base in the auto industry.  Akron (OH), Detroit, Flint (MI). </a:t>
            </a:r>
          </a:p>
          <a:p>
            <a:r>
              <a:rPr lang="en-US" dirty="0"/>
              <a:t>Auto industry symbolized success of free enterprise system and the “Coolidge Era.”  No where else in world could someone with little money own their own car. ($385 -$1400)</a:t>
            </a:r>
          </a:p>
          <a:p>
            <a:pPr marL="0" indent="0">
              <a:buNone/>
            </a:pPr>
            <a:endParaRPr lang="en-US" dirty="0"/>
          </a:p>
        </p:txBody>
      </p:sp>
    </p:spTree>
    <p:extLst>
      <p:ext uri="{BB962C8B-B14F-4D97-AF65-F5344CB8AC3E}">
        <p14:creationId xmlns:p14="http://schemas.microsoft.com/office/powerpoint/2010/main" val="1969549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Airplanes began as mail-carrying service for USPS.  Equipment developed for weather forecasting, use of radios/navigation tools help increase flights for commerce and travel.  By 1927, transatlantic flights were possible and cargo &amp; commercial flights begin.</a:t>
            </a:r>
          </a:p>
          <a:p>
            <a:r>
              <a:rPr lang="en-US" dirty="0"/>
              <a:t>Charles Lindbergh, Amelia Earhart make transatlantic flights</a:t>
            </a:r>
          </a:p>
          <a:p>
            <a:r>
              <a:rPr lang="en-US" dirty="0"/>
              <a:t>Lockheed Company (the Vera model) to transport in 1920s</a:t>
            </a:r>
          </a:p>
          <a:p>
            <a:r>
              <a:rPr lang="en-US" dirty="0"/>
              <a:t>Pan American Airways becomes 1st transatlantic passenger flights</a:t>
            </a:r>
          </a:p>
          <a:p>
            <a:pPr marL="0" indent="0">
              <a:buNone/>
            </a:pPr>
            <a:endParaRPr lang="en-US" dirty="0"/>
          </a:p>
        </p:txBody>
      </p:sp>
    </p:spTree>
    <p:extLst>
      <p:ext uri="{BB962C8B-B14F-4D97-AF65-F5344CB8AC3E}">
        <p14:creationId xmlns:p14="http://schemas.microsoft.com/office/powerpoint/2010/main" val="2705708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American Prosperity</a:t>
            </a:r>
            <a:endParaRPr lang="en-US" dirty="0"/>
          </a:p>
        </p:txBody>
      </p:sp>
      <p:sp>
        <p:nvSpPr>
          <p:cNvPr id="3" name="Content Placeholder 2"/>
          <p:cNvSpPr>
            <a:spLocks noGrp="1"/>
          </p:cNvSpPr>
          <p:nvPr>
            <p:ph sz="quarter" idx="1"/>
          </p:nvPr>
        </p:nvSpPr>
        <p:spPr>
          <a:xfrm>
            <a:off x="0" y="1371600"/>
            <a:ext cx="8763000" cy="5486400"/>
          </a:xfrm>
        </p:spPr>
        <p:txBody>
          <a:bodyPr>
            <a:normAutofit/>
          </a:bodyPr>
          <a:lstStyle/>
          <a:p>
            <a:r>
              <a:rPr lang="en-US" dirty="0" smtClean="0"/>
              <a:t>America experiences much wealth in 1920s.  Avg. annual income rose from $522 to $705.   Changes the way Americans live.</a:t>
            </a:r>
          </a:p>
          <a:p>
            <a:r>
              <a:rPr lang="en-US" dirty="0" smtClean="0"/>
              <a:t>Gas powered much of the economic boom in 20s (autos, planes), but so did electricity.  Factories began to use electricity, households and rural areas were able to get electricity.  Saw electric irons, electric refrigerators ($$), ranges, toasters.  Lives made easier for housewives, which freed up time for other activities in community or for leisure- coincides w/ women getting jobs outside house.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endParaRPr lang="en-US" dirty="0" smtClean="0"/>
          </a:p>
          <a:p>
            <a:r>
              <a:rPr lang="en-US" dirty="0"/>
              <a:t>New goods bring new marketing- ads inform public about product, price, desire for youthfulness, beauty, health, wealth.  Brand names flourished and what used to be “luxuries” became necessities.</a:t>
            </a:r>
          </a:p>
          <a:p>
            <a:r>
              <a:rPr lang="en-US" dirty="0"/>
              <a:t>“Say it with flowers”  -Florist industry</a:t>
            </a:r>
          </a:p>
          <a:p>
            <a:r>
              <a:rPr lang="en-US" dirty="0"/>
              <a:t>“Reach for a Lucky instead of a sweet” –Cigarettes</a:t>
            </a:r>
          </a:p>
          <a:p>
            <a:r>
              <a:rPr lang="en-US" dirty="0"/>
              <a:t>Listerine- from luxury to necessity (no bad breath!)</a:t>
            </a:r>
          </a:p>
          <a:p>
            <a:r>
              <a:rPr lang="en-US" dirty="0"/>
              <a:t>Image of businessman idolized.  Seen as a dreamer with an imagination seeking new ways to help humanity.  They are a builder and doer of great things.  Growth of Rotary, </a:t>
            </a:r>
            <a:r>
              <a:rPr lang="en-US" dirty="0" smtClean="0"/>
              <a:t>Kiwanis, </a:t>
            </a:r>
            <a:r>
              <a:rPr lang="en-US" dirty="0"/>
              <a:t>Lions club allows men to meet for lunch and serve communities.</a:t>
            </a:r>
          </a:p>
          <a:p>
            <a:pPr marL="0" indent="0">
              <a:buNone/>
            </a:pPr>
            <a:endParaRPr lang="en-US" dirty="0"/>
          </a:p>
        </p:txBody>
      </p:sp>
    </p:spTree>
    <p:extLst>
      <p:ext uri="{BB962C8B-B14F-4D97-AF65-F5344CB8AC3E}">
        <p14:creationId xmlns:p14="http://schemas.microsoft.com/office/powerpoint/2010/main" val="664575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2209800"/>
            <a:ext cx="6172200" cy="2053590"/>
          </a:xfrm>
        </p:spPr>
        <p:txBody>
          <a:bodyPr/>
          <a:lstStyle/>
          <a:p>
            <a:r>
              <a:rPr lang="en-US" dirty="0" smtClean="0"/>
              <a:t>Ch. 13:  Conflict between traditional attitudes and modern ways of thinking</a:t>
            </a:r>
            <a:endParaRPr lang="en-US" dirty="0"/>
          </a:p>
        </p:txBody>
      </p:sp>
      <p:sp>
        <p:nvSpPr>
          <p:cNvPr id="9" name="Text Placeholder 8"/>
          <p:cNvSpPr>
            <a:spLocks noGrp="1"/>
          </p:cNvSpPr>
          <p:nvPr>
            <p:ph type="body" idx="1"/>
          </p:nvPr>
        </p:nvSpPr>
        <p:spPr/>
        <p:txBody>
          <a:bodyPr>
            <a:normAutofit/>
          </a:bodyPr>
          <a:lstStyle/>
          <a:p>
            <a:pPr marL="342900" indent="-342900">
              <a:buAutoNum type="arabicPeriod"/>
            </a:pPr>
            <a:r>
              <a:rPr lang="en-US" dirty="0" smtClean="0"/>
              <a:t>How was city life different than small town life?</a:t>
            </a:r>
          </a:p>
          <a:p>
            <a:pPr marL="342900" indent="-342900">
              <a:buAutoNum type="arabicPeriod"/>
            </a:pPr>
            <a:r>
              <a:rPr lang="en-US" dirty="0" smtClean="0"/>
              <a:t>Evaluate the ways Prohibition was a success or a failure.</a:t>
            </a:r>
          </a:p>
          <a:p>
            <a:pPr marL="342900" indent="-342900"/>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7543800" cy="1143000"/>
          </a:xfrm>
        </p:spPr>
        <p:txBody>
          <a:bodyPr/>
          <a:lstStyle/>
          <a:p>
            <a:r>
              <a:rPr lang="en-US" dirty="0" smtClean="0"/>
              <a:t>In 1920s, migration to cities from rural towns and farms accelerated</a:t>
            </a:r>
            <a:endParaRPr lang="en-US" dirty="0"/>
          </a:p>
        </p:txBody>
      </p:sp>
      <p:sp>
        <p:nvSpPr>
          <p:cNvPr id="8" name="Content Placeholder 7"/>
          <p:cNvSpPr>
            <a:spLocks noGrp="1"/>
          </p:cNvSpPr>
          <p:nvPr>
            <p:ph sz="quarter" idx="2"/>
          </p:nvPr>
        </p:nvSpPr>
        <p:spPr>
          <a:xfrm>
            <a:off x="457200" y="1981200"/>
            <a:ext cx="3657600" cy="5105400"/>
          </a:xfrm>
        </p:spPr>
        <p:txBody>
          <a:bodyPr>
            <a:normAutofit fontScale="70000" lnSpcReduction="20000"/>
          </a:bodyPr>
          <a:lstStyle/>
          <a:p>
            <a:r>
              <a:rPr lang="en-US" dirty="0" smtClean="0"/>
              <a:t>Cities were industrial powerhouses</a:t>
            </a:r>
          </a:p>
          <a:p>
            <a:r>
              <a:rPr lang="en-US" dirty="0" smtClean="0"/>
              <a:t>High population</a:t>
            </a:r>
          </a:p>
          <a:p>
            <a:r>
              <a:rPr lang="en-US" dirty="0" smtClean="0"/>
              <a:t>Included whites, blacks, immigrants- varied cultures</a:t>
            </a:r>
          </a:p>
          <a:p>
            <a:r>
              <a:rPr lang="en-US" dirty="0" smtClean="0"/>
              <a:t>Cars, buses, trolleys moved people around</a:t>
            </a:r>
          </a:p>
          <a:p>
            <a:r>
              <a:rPr lang="en-US" dirty="0" smtClean="0"/>
              <a:t>Activities:  movies, vaudeville, clubs, gambling, drinking, casual dating</a:t>
            </a:r>
          </a:p>
          <a:p>
            <a:r>
              <a:rPr lang="en-US" dirty="0" smtClean="0"/>
              <a:t>People discussed &amp; argued social and scientific ideas- tolerance of other ideas and values</a:t>
            </a:r>
          </a:p>
          <a:p>
            <a:r>
              <a:rPr lang="en-US" dirty="0" smtClean="0"/>
              <a:t>Fast-paced life, impersonal, strangers</a:t>
            </a:r>
          </a:p>
          <a:p>
            <a:r>
              <a:rPr lang="en-US" dirty="0" smtClean="0"/>
              <a:t>Had to have endurance to survive!</a:t>
            </a:r>
          </a:p>
          <a:p>
            <a:r>
              <a:rPr lang="en-US" dirty="0" smtClean="0"/>
              <a:t>New York, Chicago, Philadelphia</a:t>
            </a:r>
            <a:endParaRPr lang="en-US" dirty="0"/>
          </a:p>
        </p:txBody>
      </p:sp>
      <p:sp>
        <p:nvSpPr>
          <p:cNvPr id="10" name="Content Placeholder 9"/>
          <p:cNvSpPr>
            <a:spLocks noGrp="1"/>
          </p:cNvSpPr>
          <p:nvPr>
            <p:ph sz="quarter" idx="4"/>
          </p:nvPr>
        </p:nvSpPr>
        <p:spPr>
          <a:xfrm>
            <a:off x="4371975" y="2362200"/>
            <a:ext cx="3657600" cy="4267200"/>
          </a:xfrm>
        </p:spPr>
        <p:txBody>
          <a:bodyPr>
            <a:normAutofit fontScale="92500" lnSpcReduction="10000"/>
          </a:bodyPr>
          <a:lstStyle/>
          <a:p>
            <a:r>
              <a:rPr lang="en-US" dirty="0" smtClean="0"/>
              <a:t>Rural towns, farming communities</a:t>
            </a:r>
          </a:p>
          <a:p>
            <a:r>
              <a:rPr lang="en-US" dirty="0" smtClean="0"/>
              <a:t>People bound together by conservative morals, religion, friends, family</a:t>
            </a:r>
          </a:p>
          <a:p>
            <a:r>
              <a:rPr lang="en-US" dirty="0" smtClean="0"/>
              <a:t>Perspectives often the same</a:t>
            </a:r>
          </a:p>
          <a:p>
            <a:r>
              <a:rPr lang="en-US" dirty="0" smtClean="0"/>
              <a:t>Slow-paced life, intimate relationships</a:t>
            </a:r>
          </a:p>
          <a:p>
            <a:r>
              <a:rPr lang="en-US" dirty="0" smtClean="0"/>
              <a:t>Judgment often on background, not accomplishment</a:t>
            </a:r>
            <a:endParaRPr lang="en-US" dirty="0"/>
          </a:p>
        </p:txBody>
      </p:sp>
      <p:sp>
        <p:nvSpPr>
          <p:cNvPr id="7" name="Text Placeholder 6"/>
          <p:cNvSpPr>
            <a:spLocks noGrp="1"/>
          </p:cNvSpPr>
          <p:nvPr>
            <p:ph type="body" sz="quarter" idx="1"/>
          </p:nvPr>
        </p:nvSpPr>
        <p:spPr>
          <a:xfrm>
            <a:off x="457200" y="1219200"/>
            <a:ext cx="3657600" cy="658368"/>
          </a:xfrm>
        </p:spPr>
        <p:txBody>
          <a:bodyPr/>
          <a:lstStyle/>
          <a:p>
            <a:r>
              <a:rPr lang="en-US" dirty="0" smtClean="0"/>
              <a:t>The Urban Scene	</a:t>
            </a:r>
            <a:endParaRPr lang="en-US" dirty="0"/>
          </a:p>
        </p:txBody>
      </p:sp>
      <p:sp>
        <p:nvSpPr>
          <p:cNvPr id="9" name="Text Placeholder 8"/>
          <p:cNvSpPr>
            <a:spLocks noGrp="1"/>
          </p:cNvSpPr>
          <p:nvPr>
            <p:ph type="body" sz="quarter" idx="3"/>
          </p:nvPr>
        </p:nvSpPr>
        <p:spPr>
          <a:xfrm>
            <a:off x="4343400" y="1219200"/>
            <a:ext cx="3657600" cy="658368"/>
          </a:xfrm>
        </p:spPr>
        <p:txBody>
          <a:bodyPr/>
          <a:lstStyle/>
          <a:p>
            <a:r>
              <a:rPr lang="en-US" dirty="0" smtClean="0"/>
              <a:t>Small Town America</a:t>
            </a:r>
            <a:endParaRPr lang="en-US" dirty="0"/>
          </a:p>
        </p:txBody>
      </p:sp>
      <p:pic>
        <p:nvPicPr>
          <p:cNvPr id="11" name="Harry_Fay_-_How_Ya_Gonna_Keep_'Em_Down_On_The_Farm.mpg">
            <a:hlinkClick r:id="" action="ppaction://media"/>
          </p:cNvPr>
          <p:cNvPicPr>
            <a:picLocks noRot="1" noChangeAspect="1"/>
          </p:cNvPicPr>
          <p:nvPr>
            <a:videoFile r:link="rId1"/>
          </p:nvPr>
        </p:nvPicPr>
        <p:blipFill>
          <a:blip r:embed="rId3" cstate="print"/>
          <a:stretch>
            <a:fillRect/>
          </a:stretch>
        </p:blipFill>
        <p:spPr>
          <a:xfrm>
            <a:off x="7315200" y="6248400"/>
            <a:ext cx="609600" cy="45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1920 Election	</a:t>
            </a:r>
            <a:endParaRPr lang="en-US" dirty="0"/>
          </a:p>
        </p:txBody>
      </p:sp>
      <p:sp>
        <p:nvSpPr>
          <p:cNvPr id="3" name="Content Placeholder 2"/>
          <p:cNvSpPr>
            <a:spLocks noGrp="1"/>
          </p:cNvSpPr>
          <p:nvPr>
            <p:ph sz="quarter" idx="1"/>
          </p:nvPr>
        </p:nvSpPr>
        <p:spPr/>
        <p:txBody>
          <a:bodyPr>
            <a:normAutofit/>
          </a:bodyPr>
          <a:lstStyle/>
          <a:p>
            <a:r>
              <a:rPr lang="en-US" dirty="0" smtClean="0"/>
              <a:t>Issues over disillusionment, recession, peace treaty/LON</a:t>
            </a:r>
          </a:p>
          <a:p>
            <a:pPr lvl="1"/>
            <a:r>
              <a:rPr lang="en-US" dirty="0"/>
              <a:t>f</a:t>
            </a:r>
            <a:r>
              <a:rPr lang="en-US" dirty="0" smtClean="0"/>
              <a:t>ear of radicals, terrorists, l</a:t>
            </a:r>
          </a:p>
          <a:p>
            <a:pPr lvl="1"/>
            <a:r>
              <a:rPr lang="en-US" dirty="0" smtClean="0"/>
              <a:t>Labor unrest</a:t>
            </a:r>
          </a:p>
          <a:p>
            <a:pPr lvl="1"/>
            <a:r>
              <a:rPr lang="en-US" dirty="0" smtClean="0"/>
              <a:t>Workers, farmers</a:t>
            </a:r>
          </a:p>
          <a:p>
            <a:r>
              <a:rPr lang="en-US" dirty="0" smtClean="0"/>
              <a:t>Dem. James Cox vs. Rep. Warren G. Harding</a:t>
            </a:r>
          </a:p>
          <a:p>
            <a:pPr lvl="1"/>
            <a:r>
              <a:rPr lang="en-US" dirty="0" smtClean="0"/>
              <a:t>Last election campaign by phonograph</a:t>
            </a:r>
          </a:p>
          <a:p>
            <a:pPr marL="0" indent="0">
              <a:buNone/>
            </a:pPr>
            <a:endParaRPr lang="en-US" dirty="0"/>
          </a:p>
        </p:txBody>
      </p:sp>
    </p:spTree>
    <p:extLst>
      <p:ext uri="{BB962C8B-B14F-4D97-AF65-F5344CB8AC3E}">
        <p14:creationId xmlns:p14="http://schemas.microsoft.com/office/powerpoint/2010/main" val="18112838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Prohibition Experiment </a:t>
            </a:r>
            <a:br>
              <a:rPr lang="en-US" dirty="0" smtClean="0"/>
            </a:br>
            <a:r>
              <a:rPr lang="en-US" dirty="0" smtClean="0"/>
              <a:t>(1920-1933) </a:t>
            </a:r>
            <a:endParaRPr lang="en-US" dirty="0"/>
          </a:p>
        </p:txBody>
      </p:sp>
      <p:sp>
        <p:nvSpPr>
          <p:cNvPr id="8" name="Content Placeholder 7"/>
          <p:cNvSpPr>
            <a:spLocks noGrp="1"/>
          </p:cNvSpPr>
          <p:nvPr>
            <p:ph sz="quarter" idx="1"/>
          </p:nvPr>
        </p:nvSpPr>
        <p:spPr>
          <a:xfrm>
            <a:off x="457200" y="1600200"/>
            <a:ext cx="7467600" cy="5257800"/>
          </a:xfrm>
        </p:spPr>
        <p:txBody>
          <a:bodyPr>
            <a:normAutofit/>
          </a:bodyPr>
          <a:lstStyle/>
          <a:p>
            <a:r>
              <a:rPr lang="en-US" dirty="0" smtClean="0"/>
              <a:t>Social reformers work to ban alcohol and the evils associated with it.  Alcohol seen as primary cause of crime, abuse, accidents, &amp; corruption of American morals and society.</a:t>
            </a:r>
          </a:p>
          <a:p>
            <a:pPr lvl="1"/>
            <a:r>
              <a:rPr lang="en-US" dirty="0" smtClean="0"/>
              <a:t>January, 1920:  18</a:t>
            </a:r>
            <a:r>
              <a:rPr lang="en-US" baseline="30000" dirty="0" smtClean="0"/>
              <a:t>th</a:t>
            </a:r>
            <a:r>
              <a:rPr lang="en-US" dirty="0" smtClean="0"/>
              <a:t> Amendment bans the manufacture, sale, and transportation of alcohol (but not the drinking of)</a:t>
            </a:r>
          </a:p>
          <a:p>
            <a:r>
              <a:rPr lang="en-US" dirty="0" smtClean="0"/>
              <a:t>Some early success as saloons close, arrests for drunkenness decrease.  BUT Americans tired of sacrificing and wanted to enjoy life and do as they wanted &amp; immigrants did not consider alcohol a sin.  This leads to underground business of manufacture, sale, and distribution of alcohol.</a:t>
            </a:r>
          </a:p>
          <a:p>
            <a:pPr>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Speakeasies established as hidden saloons/nightclubs where drinkers could socialize.  Used secret cards or passwords to get it and had to speak “easy” (quietly) while inside so wouldn’t get caught. </a:t>
            </a:r>
          </a:p>
        </p:txBody>
      </p:sp>
    </p:spTree>
    <p:extLst>
      <p:ext uri="{BB962C8B-B14F-4D97-AF65-F5344CB8AC3E}">
        <p14:creationId xmlns:p14="http://schemas.microsoft.com/office/powerpoint/2010/main" val="11671661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Prohibition Experiment</a:t>
            </a:r>
            <a:endParaRPr lang="en-US" dirty="0"/>
          </a:p>
        </p:txBody>
      </p:sp>
      <p:sp>
        <p:nvSpPr>
          <p:cNvPr id="3" name="Content Placeholder 2"/>
          <p:cNvSpPr>
            <a:spLocks noGrp="1"/>
          </p:cNvSpPr>
          <p:nvPr>
            <p:ph sz="quarter" idx="1"/>
          </p:nvPr>
        </p:nvSpPr>
        <p:spPr>
          <a:xfrm>
            <a:off x="152400" y="1600200"/>
            <a:ext cx="8382000" cy="5257800"/>
          </a:xfrm>
        </p:spPr>
        <p:txBody>
          <a:bodyPr>
            <a:normAutofit/>
          </a:bodyPr>
          <a:lstStyle/>
          <a:p>
            <a:r>
              <a:rPr lang="en-US" dirty="0" smtClean="0"/>
              <a:t>Americans also begin to distill own alcohol (moonshine) by building secret/hidden stills.  Bootleggers &amp; Rumrunners would smuggle in alcohol from Canada, Cuba, W. Indies.  </a:t>
            </a:r>
            <a:r>
              <a:rPr lang="en-US" dirty="0" err="1" smtClean="0"/>
              <a:t>Souped</a:t>
            </a:r>
            <a:r>
              <a:rPr lang="en-US" dirty="0" smtClean="0"/>
              <a:t>-up cars emerged to helped transport alcohol.  </a:t>
            </a:r>
          </a:p>
          <a:p>
            <a:r>
              <a:rPr lang="en-US" dirty="0" smtClean="0"/>
              <a:t>Death rate from alcohol decreases, alcohol-related crime dropped.  Death, paralysis, blindness increased from adulterated alcohol use.    </a:t>
            </a:r>
          </a:p>
          <a:p>
            <a:r>
              <a:rPr lang="en-US" dirty="0" smtClean="0"/>
              <a:t>Prohibition could not be enforced.  There was not enough budgeted money or people to do everything necessary: patrol coastlines &amp; borders, track down stills, monitor roads.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a:t>Prohibition led to a disrespect for the law and law enforcement.  Many tried to get around the law and those who didn’t were aware of corruption in police forces (bribes, pay-offs).</a:t>
            </a:r>
          </a:p>
          <a:p>
            <a:r>
              <a:rPr lang="en-US" dirty="0"/>
              <a:t>Also, prohibition contributed to organized crime in major cities.  Criminal groups organized themselves around the illegal liquor and bootlegging business.  People saw prohibition as a law against a victimless crime, so Americans turned to gangsters to supply them alcohol &amp; in return provided gangs with a steady income.  Because of large profits, rivalries between gangs sprang up and REAL crimes occurred.    </a:t>
            </a:r>
          </a:p>
          <a:p>
            <a:r>
              <a:rPr lang="en-US" dirty="0"/>
              <a:t>Al Capone, Chicago ($60 million/year)</a:t>
            </a:r>
          </a:p>
          <a:p>
            <a:endParaRPr lang="en-US" dirty="0"/>
          </a:p>
        </p:txBody>
      </p:sp>
    </p:spTree>
    <p:extLst>
      <p:ext uri="{BB962C8B-B14F-4D97-AF65-F5344CB8AC3E}">
        <p14:creationId xmlns:p14="http://schemas.microsoft.com/office/powerpoint/2010/main" val="18467823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 13, Sec. 2</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Twenties Woman</a:t>
            </a:r>
            <a:endParaRPr lang="en-US" dirty="0"/>
          </a:p>
        </p:txBody>
      </p:sp>
      <p:sp>
        <p:nvSpPr>
          <p:cNvPr id="5" name="Content Placeholder 4"/>
          <p:cNvSpPr>
            <a:spLocks noGrp="1"/>
          </p:cNvSpPr>
          <p:nvPr>
            <p:ph sz="quarter" idx="1"/>
          </p:nvPr>
        </p:nvSpPr>
        <p:spPr>
          <a:xfrm>
            <a:off x="0" y="1447800"/>
            <a:ext cx="8763000" cy="5410200"/>
          </a:xfrm>
        </p:spPr>
        <p:txBody>
          <a:bodyPr>
            <a:normAutofit/>
          </a:bodyPr>
          <a:lstStyle/>
          <a:p>
            <a:r>
              <a:rPr lang="en-US" dirty="0" smtClean="0"/>
              <a:t>A new world opens up for women:  new attitudes, new values, new dress, new independence!</a:t>
            </a:r>
          </a:p>
          <a:p>
            <a:pPr lvl="1"/>
            <a:r>
              <a:rPr lang="en-US" dirty="0" smtClean="0"/>
              <a:t>Dresses are UP, bobs are IN, stockings, beads, pumps</a:t>
            </a:r>
          </a:p>
          <a:p>
            <a:pPr lvl="1"/>
            <a:r>
              <a:rPr lang="en-US" dirty="0" smtClean="0"/>
              <a:t>Women become ASSERTIVE- smoke, drink, dance, &amp; talk about sex without ruining their reputation</a:t>
            </a:r>
          </a:p>
          <a:p>
            <a:pPr lvl="1"/>
            <a:r>
              <a:rPr lang="en-US" dirty="0" smtClean="0"/>
              <a:t>Marriage based on love/companionship/equal partnership</a:t>
            </a:r>
          </a:p>
          <a:p>
            <a:r>
              <a:rPr lang="en-US" dirty="0" smtClean="0"/>
              <a:t>The Flapper- emancipated young woman who embraced new fashions &amp; urban attitudes of the day.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Work:  Opportunities open for college graduates as teachers, nurses, librarians.  Big businesses need clerical workers.  Stores need clerks, factories/industries need assembly line workers.  10 million women working by 1930- but deal with inequality/discrimination  in position &amp; pay</a:t>
            </a:r>
            <a:r>
              <a:rPr lang="en-US" dirty="0" smtClean="0"/>
              <a:t>.</a:t>
            </a:r>
            <a:endParaRPr lang="en-US" dirty="0"/>
          </a:p>
        </p:txBody>
      </p:sp>
    </p:spTree>
    <p:extLst>
      <p:ext uri="{BB962C8B-B14F-4D97-AF65-F5344CB8AC3E}">
        <p14:creationId xmlns:p14="http://schemas.microsoft.com/office/powerpoint/2010/main" val="4063579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Home/Family:  Conveniences of the time (stores, public agencies to deal with elderly, public health clinic) give women freedom from traditional family responsibility.  Birth control widely available, so see birthrate decline during 20s. Children free to go to school &amp; play (versus working).  Strain on parents was to deal with teenagers- exposed to new ideas, less time spent w/ family, peer pressure intensified. </a:t>
            </a:r>
          </a:p>
          <a:p>
            <a:pPr marL="0" indent="0">
              <a:buNone/>
            </a:pPr>
            <a:endParaRPr lang="en-US" dirty="0"/>
          </a:p>
        </p:txBody>
      </p:sp>
    </p:spTree>
    <p:extLst>
      <p:ext uri="{BB962C8B-B14F-4D97-AF65-F5344CB8AC3E}">
        <p14:creationId xmlns:p14="http://schemas.microsoft.com/office/powerpoint/2010/main" val="9180451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 13, Sec. 3</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467600" cy="1143000"/>
          </a:xfrm>
        </p:spPr>
        <p:txBody>
          <a:bodyPr/>
          <a:lstStyle/>
          <a:p>
            <a:r>
              <a:rPr lang="en-US" dirty="0" smtClean="0"/>
              <a:t>Pop Culture in the 1920s</a:t>
            </a:r>
            <a:endParaRPr lang="en-US" dirty="0"/>
          </a:p>
        </p:txBody>
      </p:sp>
      <p:sp>
        <p:nvSpPr>
          <p:cNvPr id="5" name="Content Placeholder 4"/>
          <p:cNvSpPr>
            <a:spLocks noGrp="1"/>
          </p:cNvSpPr>
          <p:nvPr>
            <p:ph sz="quarter" idx="1"/>
          </p:nvPr>
        </p:nvSpPr>
        <p:spPr>
          <a:xfrm>
            <a:off x="152400" y="1143000"/>
            <a:ext cx="8534400" cy="5715000"/>
          </a:xfrm>
        </p:spPr>
        <p:txBody>
          <a:bodyPr>
            <a:normAutofit/>
          </a:bodyPr>
          <a:lstStyle/>
          <a:p>
            <a:r>
              <a:rPr lang="en-US" dirty="0" smtClean="0"/>
              <a:t>As education becomes widespread, literacy in America increases.  Newspaper circulations rose and editors sensationalized headlines to attract business.  Magazines are founded (Reader’s Digest, Time) to summarize the week’s news.</a:t>
            </a:r>
          </a:p>
          <a:p>
            <a:r>
              <a:rPr lang="en-US" dirty="0" smtClean="0"/>
              <a:t>Radio emerged as most powerful mass communication medium.  Listeners could hear news, music/entertainment/sports, and advertisements.  News broadcasted AS IT HAPPENED.  </a:t>
            </a:r>
          </a:p>
          <a:p>
            <a:r>
              <a:rPr lang="en-US" dirty="0" smtClean="0"/>
              <a:t>1920s were prosperous &amp; Americans had extra time and extra money to spend on entertainment.  </a:t>
            </a:r>
          </a:p>
          <a:p>
            <a:pPr lvl="1"/>
            <a:r>
              <a:rPr lang="en-US" dirty="0" smtClean="0"/>
              <a:t>Crossword puzzles, mahjong, dance marathons, baseball, tennis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1921-1923:  Warren G. Harding</a:t>
            </a:r>
            <a:endParaRPr lang="en-US" dirty="0"/>
          </a:p>
        </p:txBody>
      </p:sp>
      <p:sp>
        <p:nvSpPr>
          <p:cNvPr id="5" name="Text Placeholder 4"/>
          <p:cNvSpPr>
            <a:spLocks noGrp="1"/>
          </p:cNvSpPr>
          <p:nvPr>
            <p:ph type="body" idx="1"/>
          </p:nvPr>
        </p:nvSpPr>
        <p:spPr/>
        <p:txBody>
          <a:bodyPr/>
          <a:lstStyle/>
          <a:p>
            <a:pPr algn="ctr"/>
            <a:endParaRPr lang="en-US" dirty="0" smtClean="0"/>
          </a:p>
          <a:p>
            <a:pPr algn="ctr"/>
            <a:endParaRPr lang="en-US" dirty="0"/>
          </a:p>
          <a:p>
            <a:pPr algn="ctr"/>
            <a:r>
              <a:rPr lang="en-US" dirty="0" smtClean="0"/>
              <a:t>A return to normalcy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8600"/>
            <a:ext cx="263933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3885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Movies became popular as people seek an escape from life through romance and comedy.  Playwrights and composers break away from European traditions and form new AMERICAN sounds (jazz) &amp; ideas (isolationism, family conflict).  Painters appeal to realities and dreams of American life.</a:t>
            </a:r>
          </a:p>
          <a:p>
            <a:r>
              <a:rPr lang="en-US" dirty="0"/>
              <a:t>Movies:  The Jazz Singer (1927- 1st with sound), Steamboat Willie (1928- Walt Disney’s 1st animated picture with sound)</a:t>
            </a:r>
          </a:p>
          <a:p>
            <a:r>
              <a:rPr lang="en-US" dirty="0"/>
              <a:t>Composer:  George Gershwin </a:t>
            </a:r>
          </a:p>
          <a:p>
            <a:r>
              <a:rPr lang="en-US" dirty="0"/>
              <a:t>Painter:  Georgia O’Keefe (intense colors</a:t>
            </a:r>
            <a:r>
              <a:rPr lang="en-US" dirty="0" smtClean="0"/>
              <a:t>)</a:t>
            </a:r>
            <a:endParaRPr lang="en-US" dirty="0"/>
          </a:p>
        </p:txBody>
      </p:sp>
    </p:spTree>
    <p:extLst>
      <p:ext uri="{BB962C8B-B14F-4D97-AF65-F5344CB8AC3E}">
        <p14:creationId xmlns:p14="http://schemas.microsoft.com/office/powerpoint/2010/main" val="7027089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New authors emerge in one of richest eras in literary history.  </a:t>
            </a:r>
          </a:p>
          <a:p>
            <a:r>
              <a:rPr lang="en-US" dirty="0"/>
              <a:t>F. Scott Fitzgerald:  coined “Jazz Age,”  revealed negative side of gaiety &amp; freedom, of the wealthy living imperiled lives in gilded surroundings.  The Great Gatsby, This Side of Paradise</a:t>
            </a:r>
          </a:p>
          <a:p>
            <a:r>
              <a:rPr lang="en-US" dirty="0"/>
              <a:t>Edith Wharton:  clash of traditional vs. modern values</a:t>
            </a:r>
          </a:p>
          <a:p>
            <a:r>
              <a:rPr lang="en-US" dirty="0"/>
              <a:t>Ernest Hemingway:  Wounded in WWI, criticized glorification of war.  A Farewell to Arms, The Sun Also Rises</a:t>
            </a:r>
          </a:p>
          <a:p>
            <a:endParaRPr lang="en-US" dirty="0"/>
          </a:p>
          <a:p>
            <a:endParaRPr lang="en-US" dirty="0"/>
          </a:p>
        </p:txBody>
      </p:sp>
    </p:spTree>
    <p:extLst>
      <p:ext uri="{BB962C8B-B14F-4D97-AF65-F5344CB8AC3E}">
        <p14:creationId xmlns:p14="http://schemas.microsoft.com/office/powerpoint/2010/main" val="25937814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 13, Sec. 4</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7467600" cy="1143000"/>
          </a:xfrm>
        </p:spPr>
        <p:txBody>
          <a:bodyPr/>
          <a:lstStyle/>
          <a:p>
            <a:r>
              <a:rPr lang="en-US" dirty="0" smtClean="0"/>
              <a:t>Harlem Renaissance: </a:t>
            </a:r>
            <a:br>
              <a:rPr lang="en-US" dirty="0" smtClean="0"/>
            </a:br>
            <a:r>
              <a:rPr lang="en-US" dirty="0" smtClean="0"/>
              <a:t>“Black is Beautiful”</a:t>
            </a:r>
            <a:endParaRPr lang="en-US" dirty="0"/>
          </a:p>
        </p:txBody>
      </p:sp>
      <p:sp>
        <p:nvSpPr>
          <p:cNvPr id="5" name="Content Placeholder 4"/>
          <p:cNvSpPr>
            <a:spLocks noGrp="1"/>
          </p:cNvSpPr>
          <p:nvPr>
            <p:ph sz="quarter" idx="1"/>
          </p:nvPr>
        </p:nvSpPr>
        <p:spPr>
          <a:xfrm>
            <a:off x="0" y="1371600"/>
            <a:ext cx="8686800" cy="5486400"/>
          </a:xfrm>
        </p:spPr>
        <p:txBody>
          <a:bodyPr>
            <a:normAutofit/>
          </a:bodyPr>
          <a:lstStyle/>
          <a:p>
            <a:r>
              <a:rPr lang="en-US" dirty="0" smtClean="0"/>
              <a:t>NAACP(1909) continued to work to protect African-American civil rights, anti-lynching laws, &amp; protest racial violence. </a:t>
            </a:r>
          </a:p>
          <a:p>
            <a:pPr marL="0" indent="0">
              <a:buNone/>
            </a:pPr>
            <a:r>
              <a:rPr lang="en-US" dirty="0" smtClean="0"/>
              <a:t> </a:t>
            </a:r>
          </a:p>
          <a:p>
            <a:r>
              <a:rPr lang="en-US" dirty="0" smtClean="0"/>
              <a:t>Marcus Garvey (Jamaican immigrant) wanted to see African-Americans build a separate society from whites.  Founded Universal Negro Improvement Assoc.  that promoted African-American businesses and encouraged blacks to return to Africa and build a mighty nation.  Later in 1920s, sent to jail for mail fraud- movement slows, but legacy of black pride lives 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Harlem located on Manhattan Island in New York.  Was neighborhood with world’s largest black community (South, W. Indies, Cuba, PR, Haiti).  Harlem Renaissance was literary and artistic movement celebrating African-American culture.</a:t>
            </a:r>
          </a:p>
          <a:p>
            <a:r>
              <a:rPr lang="en-US" dirty="0"/>
              <a:t>Movement led by well-educated, middle-class African-Americans.  Celebrated heritage, wrote defiantly  about trials of being black in a white world.  </a:t>
            </a:r>
          </a:p>
        </p:txBody>
      </p:sp>
    </p:spTree>
    <p:extLst>
      <p:ext uri="{BB962C8B-B14F-4D97-AF65-F5344CB8AC3E}">
        <p14:creationId xmlns:p14="http://schemas.microsoft.com/office/powerpoint/2010/main" val="30084830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Claude McKay- novelist, poet:  urged blacks to resist prejudice, expressed pain of life in black ghettos</a:t>
            </a:r>
          </a:p>
          <a:p>
            <a:r>
              <a:rPr lang="en-US" dirty="0"/>
              <a:t>Langston Hughes- poet:  described difficult lives of working –class blacks, many poems move to jazz/blues tempos</a:t>
            </a:r>
          </a:p>
          <a:p>
            <a:r>
              <a:rPr lang="en-US" dirty="0" err="1"/>
              <a:t>Zora</a:t>
            </a:r>
            <a:r>
              <a:rPr lang="en-US" dirty="0"/>
              <a:t> Neale Hurston- author:  folktales, reminded blacks of richness of their heritage</a:t>
            </a:r>
          </a:p>
          <a:p>
            <a:endParaRPr lang="en-US" dirty="0"/>
          </a:p>
          <a:p>
            <a:pPr marL="0" indent="0">
              <a:buNone/>
            </a:pPr>
            <a:endParaRPr lang="en-US" dirty="0"/>
          </a:p>
        </p:txBody>
      </p:sp>
    </p:spTree>
    <p:extLst>
      <p:ext uri="{BB962C8B-B14F-4D97-AF65-F5344CB8AC3E}">
        <p14:creationId xmlns:p14="http://schemas.microsoft.com/office/powerpoint/2010/main" val="12438323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That Jazz</a:t>
            </a:r>
            <a:endParaRPr lang="en-US" dirty="0"/>
          </a:p>
        </p:txBody>
      </p:sp>
      <p:sp>
        <p:nvSpPr>
          <p:cNvPr id="3" name="Content Placeholder 2"/>
          <p:cNvSpPr>
            <a:spLocks noGrp="1"/>
          </p:cNvSpPr>
          <p:nvPr>
            <p:ph sz="quarter" idx="1"/>
          </p:nvPr>
        </p:nvSpPr>
        <p:spPr>
          <a:xfrm>
            <a:off x="152400" y="1600200"/>
            <a:ext cx="8534400" cy="5257800"/>
          </a:xfrm>
        </p:spPr>
        <p:txBody>
          <a:bodyPr>
            <a:normAutofit/>
          </a:bodyPr>
          <a:lstStyle/>
          <a:p>
            <a:r>
              <a:rPr lang="en-US" dirty="0" smtClean="0"/>
              <a:t>Jazz born in New Orleans by blending ragtime and vocal blues.  1918- taken north to Chicago by Joe “King” Oliver and his Creole Jazz Band.  Louis Armstrong joined and rocketed to stardom.  Armstrong made personal expression an essential part of jazz.</a:t>
            </a:r>
          </a:p>
          <a:p>
            <a:r>
              <a:rPr lang="en-US" dirty="0" smtClean="0"/>
              <a:t>Jazz spread to New York, Kansas City, and Memphis.  Was most popular music for dancing (whites and blacks) and could be heard all over Harlem (Cotton Club).</a:t>
            </a:r>
          </a:p>
          <a:p>
            <a:r>
              <a:rPr lang="en-US" dirty="0" smtClean="0"/>
              <a:t>Others to note:  Edward Kennedy “Duke” Ellington, Cab Calloway, Bessie Smith</a:t>
            </a:r>
          </a:p>
          <a:p>
            <a:pPr lvl="1"/>
            <a:r>
              <a:rPr lang="en-US" dirty="0" smtClean="0"/>
              <a:t>Cab Calloway and Louis Armstrong popularized “scat-” improvised jazz singing using sounds instead of words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the 1920s</a:t>
            </a:r>
            <a:endParaRPr lang="en-US" dirty="0"/>
          </a:p>
        </p:txBody>
      </p:sp>
      <p:sp>
        <p:nvSpPr>
          <p:cNvPr id="3" name="Content Placeholder 2"/>
          <p:cNvSpPr>
            <a:spLocks noGrp="1"/>
          </p:cNvSpPr>
          <p:nvPr>
            <p:ph sz="quarter" idx="1"/>
          </p:nvPr>
        </p:nvSpPr>
        <p:spPr/>
        <p:txBody>
          <a:bodyPr/>
          <a:lstStyle/>
          <a:p>
            <a:r>
              <a:rPr lang="en-US" dirty="0" smtClean="0"/>
              <a:t>Economic prosperity</a:t>
            </a:r>
          </a:p>
          <a:p>
            <a:r>
              <a:rPr lang="en-US" dirty="0" smtClean="0"/>
              <a:t>New ideas</a:t>
            </a:r>
          </a:p>
          <a:p>
            <a:r>
              <a:rPr lang="en-US" dirty="0" smtClean="0"/>
              <a:t>Changing values</a:t>
            </a:r>
          </a:p>
          <a:p>
            <a:r>
              <a:rPr lang="en-US" dirty="0" smtClean="0"/>
              <a:t>Personal freedom</a:t>
            </a:r>
          </a:p>
          <a:p>
            <a:r>
              <a:rPr lang="en-US" dirty="0" smtClean="0"/>
              <a:t>Traditional attitudes vs. modern way of thinking</a:t>
            </a:r>
          </a:p>
          <a:p>
            <a:r>
              <a:rPr lang="en-US" dirty="0" smtClean="0"/>
              <a:t>Important developments in art, literature, music</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Harding</a:t>
            </a:r>
            <a:endParaRPr lang="en-US" dirty="0"/>
          </a:p>
        </p:txBody>
      </p:sp>
      <p:sp>
        <p:nvSpPr>
          <p:cNvPr id="3" name="Content Placeholder 2"/>
          <p:cNvSpPr>
            <a:spLocks noGrp="1"/>
          </p:cNvSpPr>
          <p:nvPr>
            <p:ph sz="quarter" idx="1"/>
          </p:nvPr>
        </p:nvSpPr>
        <p:spPr/>
        <p:txBody>
          <a:bodyPr/>
          <a:lstStyle/>
          <a:p>
            <a:r>
              <a:rPr lang="en-US" dirty="0"/>
              <a:t>“America’s present need is not heroics, but healing; not nostrums, but normalcy; not revolution, but restoration; not agitation, but adjustment; not surgery, but serenity; not the dramatic, but the dispassionate; not experiment, but equipoise; not submergence in internationality, but sustainment in triumphant nationality.” -WGH</a:t>
            </a:r>
          </a:p>
          <a:p>
            <a:pPr marL="0" indent="0">
              <a:buNone/>
            </a:pPr>
            <a:endParaRPr lang="en-US" dirty="0"/>
          </a:p>
        </p:txBody>
      </p:sp>
    </p:spTree>
    <p:extLst>
      <p:ext uri="{BB962C8B-B14F-4D97-AF65-F5344CB8AC3E}">
        <p14:creationId xmlns:p14="http://schemas.microsoft.com/office/powerpoint/2010/main" val="1239824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Progressivism</a:t>
            </a:r>
            <a:endParaRPr lang="en-US" dirty="0"/>
          </a:p>
        </p:txBody>
      </p:sp>
      <p:sp>
        <p:nvSpPr>
          <p:cNvPr id="3" name="Content Placeholder 2"/>
          <p:cNvSpPr>
            <a:spLocks noGrp="1"/>
          </p:cNvSpPr>
          <p:nvPr>
            <p:ph sz="quarter" idx="1"/>
          </p:nvPr>
        </p:nvSpPr>
        <p:spPr/>
        <p:txBody>
          <a:bodyPr/>
          <a:lstStyle/>
          <a:p>
            <a:r>
              <a:rPr lang="en-US" dirty="0" smtClean="0"/>
              <a:t>Americans “were tired of issues, sick at heart of ideals, and weary of being noble.”</a:t>
            </a:r>
          </a:p>
          <a:p>
            <a:pPr marL="0" indent="0">
              <a:buNone/>
            </a:pPr>
            <a:r>
              <a:rPr lang="en-US" dirty="0" smtClean="0"/>
              <a:t>- William Allen White, progressive journalist</a:t>
            </a:r>
            <a:endParaRPr lang="en-US" dirty="0"/>
          </a:p>
        </p:txBody>
      </p:sp>
    </p:spTree>
    <p:extLst>
      <p:ext uri="{BB962C8B-B14F-4D97-AF65-F5344CB8AC3E}">
        <p14:creationId xmlns:p14="http://schemas.microsoft.com/office/powerpoint/2010/main" val="1964825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2609</TotalTime>
  <Words>4060</Words>
  <Application>Microsoft Office PowerPoint</Application>
  <PresentationFormat>On-screen Show (4:3)</PresentationFormat>
  <Paragraphs>409</Paragraphs>
  <Slides>77</Slides>
  <Notes>0</Notes>
  <HiddenSlides>0</HiddenSlides>
  <MMClips>1</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Oriel</vt:lpstr>
      <vt:lpstr>The Roaring Twenties</vt:lpstr>
      <vt:lpstr>PowerPoint Presentation</vt:lpstr>
      <vt:lpstr>Politics of the 1920s</vt:lpstr>
      <vt:lpstr>A better world?</vt:lpstr>
      <vt:lpstr>Failure of Progressivism</vt:lpstr>
      <vt:lpstr>1920 Election </vt:lpstr>
      <vt:lpstr>1921-1923:  Warren G. Harding</vt:lpstr>
      <vt:lpstr>Harding</vt:lpstr>
      <vt:lpstr>On Progressivism</vt:lpstr>
      <vt:lpstr>Presidential Focus</vt:lpstr>
      <vt:lpstr>Notable Issues </vt:lpstr>
      <vt:lpstr>The Ohio Gang:  Grant Redux </vt:lpstr>
      <vt:lpstr>Taxes and Tariffs</vt:lpstr>
      <vt:lpstr>Disarmament:  11/21-2/22</vt:lpstr>
      <vt:lpstr>SCANDAL!</vt:lpstr>
      <vt:lpstr>PowerPoint Presentation</vt:lpstr>
      <vt:lpstr>“Silent Cal”</vt:lpstr>
      <vt:lpstr>A New Old Style</vt:lpstr>
      <vt:lpstr>The Business of America is Business</vt:lpstr>
      <vt:lpstr>PowerPoint Presentation</vt:lpstr>
      <vt:lpstr>HOWEVER. . .</vt:lpstr>
      <vt:lpstr>1924 Election: Keep Cool with Coolidge</vt:lpstr>
      <vt:lpstr>A Surging Prosperity</vt:lpstr>
      <vt:lpstr>Agriculture Suffers</vt:lpstr>
      <vt:lpstr>Labor Issues</vt:lpstr>
      <vt:lpstr>The Red Scare</vt:lpstr>
      <vt:lpstr>Fear Spreads</vt:lpstr>
      <vt:lpstr>PowerPoint Presentation</vt:lpstr>
      <vt:lpstr>The Palmer Raids</vt:lpstr>
      <vt:lpstr>PowerPoint Presentation</vt:lpstr>
      <vt:lpstr>Sacco and Vanzetti</vt:lpstr>
      <vt:lpstr>Fear of Immigrants</vt:lpstr>
      <vt:lpstr>Immigration restrictions</vt:lpstr>
      <vt:lpstr>The Quota system: “America for Americans” -Coolidge</vt:lpstr>
      <vt:lpstr>Effect</vt:lpstr>
      <vt:lpstr>PowerPoint Presentation</vt:lpstr>
      <vt:lpstr>PowerPoint Presentation</vt:lpstr>
      <vt:lpstr>PowerPoint Presentation</vt:lpstr>
      <vt:lpstr>PowerPoint Presentation</vt:lpstr>
      <vt:lpstr>PowerPoint Presentation</vt:lpstr>
      <vt:lpstr>The Rise of the New Klan</vt:lpstr>
      <vt:lpstr>100% Americanism</vt:lpstr>
      <vt:lpstr>PowerPoint Presentation</vt:lpstr>
      <vt:lpstr>PowerPoint Presentation</vt:lpstr>
      <vt:lpstr>PowerPoint Presentation</vt:lpstr>
      <vt:lpstr>Postwar Issues and Fears</vt:lpstr>
      <vt:lpstr>PowerPoint Presentation</vt:lpstr>
      <vt:lpstr>PowerPoint Presentation</vt:lpstr>
      <vt:lpstr>Limiting Immigration</vt:lpstr>
      <vt:lpstr>Ch. 12, Sec. 3 The Business of America</vt:lpstr>
      <vt:lpstr>American Business Flourishes</vt:lpstr>
      <vt:lpstr>PowerPoint Presentation</vt:lpstr>
      <vt:lpstr>The Automobile and the Airplane</vt:lpstr>
      <vt:lpstr>PowerPoint Presentation</vt:lpstr>
      <vt:lpstr>PowerPoint Presentation</vt:lpstr>
      <vt:lpstr>American Prosperity</vt:lpstr>
      <vt:lpstr>PowerPoint Presentation</vt:lpstr>
      <vt:lpstr>Ch. 13:  Conflict between traditional attitudes and modern ways of thinking</vt:lpstr>
      <vt:lpstr>In 1920s, migration to cities from rural towns and farms accelerated</vt:lpstr>
      <vt:lpstr>The Prohibition Experiment  (1920-1933) </vt:lpstr>
      <vt:lpstr>PowerPoint Presentation</vt:lpstr>
      <vt:lpstr>The Prohibition Experiment</vt:lpstr>
      <vt:lpstr>PowerPoint Presentation</vt:lpstr>
      <vt:lpstr>Ch. 13, Sec. 2</vt:lpstr>
      <vt:lpstr>The Twenties Woman</vt:lpstr>
      <vt:lpstr>PowerPoint Presentation</vt:lpstr>
      <vt:lpstr>PowerPoint Presentation</vt:lpstr>
      <vt:lpstr>Ch. 13, Sec. 3</vt:lpstr>
      <vt:lpstr>Pop Culture in the 1920s</vt:lpstr>
      <vt:lpstr>PowerPoint Presentation</vt:lpstr>
      <vt:lpstr>PowerPoint Presentation</vt:lpstr>
      <vt:lpstr>Ch. 13, Sec. 4</vt:lpstr>
      <vt:lpstr>Harlem Renaissance:  “Black is Beautiful”</vt:lpstr>
      <vt:lpstr>PowerPoint Presentation</vt:lpstr>
      <vt:lpstr>PowerPoint Presentation</vt:lpstr>
      <vt:lpstr>All That Jazz</vt:lpstr>
      <vt:lpstr>Characteristics of the 1920s</vt:lpstr>
    </vt:vector>
  </TitlesOfParts>
  <Company>PCSB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Roaring Twenties</dc:title>
  <dc:creator>jennie.scully</dc:creator>
  <cp:lastModifiedBy>Scully, Jennie A.</cp:lastModifiedBy>
  <cp:revision>73</cp:revision>
  <dcterms:created xsi:type="dcterms:W3CDTF">2011-05-08T18:09:51Z</dcterms:created>
  <dcterms:modified xsi:type="dcterms:W3CDTF">2015-01-30T02:41:06Z</dcterms:modified>
</cp:coreProperties>
</file>