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66"/>
  </p:handoutMasterIdLst>
  <p:sldIdLst>
    <p:sldId id="256" r:id="rId2"/>
    <p:sldId id="257" r:id="rId3"/>
    <p:sldId id="300" r:id="rId4"/>
    <p:sldId id="258" r:id="rId5"/>
    <p:sldId id="301" r:id="rId6"/>
    <p:sldId id="259" r:id="rId7"/>
    <p:sldId id="302" r:id="rId8"/>
    <p:sldId id="260" r:id="rId9"/>
    <p:sldId id="303" r:id="rId10"/>
    <p:sldId id="261" r:id="rId11"/>
    <p:sldId id="304" r:id="rId12"/>
    <p:sldId id="262" r:id="rId13"/>
    <p:sldId id="305" r:id="rId14"/>
    <p:sldId id="263" r:id="rId15"/>
    <p:sldId id="306" r:id="rId16"/>
    <p:sldId id="264" r:id="rId17"/>
    <p:sldId id="265" r:id="rId18"/>
    <p:sldId id="307" r:id="rId19"/>
    <p:sldId id="266" r:id="rId20"/>
    <p:sldId id="308" r:id="rId21"/>
    <p:sldId id="267" r:id="rId22"/>
    <p:sldId id="309" r:id="rId23"/>
    <p:sldId id="268" r:id="rId24"/>
    <p:sldId id="310" r:id="rId25"/>
    <p:sldId id="269" r:id="rId26"/>
    <p:sldId id="311" r:id="rId27"/>
    <p:sldId id="270" r:id="rId28"/>
    <p:sldId id="271" r:id="rId29"/>
    <p:sldId id="272" r:id="rId30"/>
    <p:sldId id="273" r:id="rId31"/>
    <p:sldId id="275" r:id="rId32"/>
    <p:sldId id="294" r:id="rId33"/>
    <p:sldId id="276" r:id="rId34"/>
    <p:sldId id="277" r:id="rId35"/>
    <p:sldId id="283" r:id="rId36"/>
    <p:sldId id="278" r:id="rId37"/>
    <p:sldId id="279" r:id="rId38"/>
    <p:sldId id="284" r:id="rId39"/>
    <p:sldId id="280" r:id="rId40"/>
    <p:sldId id="285" r:id="rId41"/>
    <p:sldId id="281" r:id="rId42"/>
    <p:sldId id="286" r:id="rId43"/>
    <p:sldId id="282" r:id="rId44"/>
    <p:sldId id="287" r:id="rId45"/>
    <p:sldId id="288" r:id="rId46"/>
    <p:sldId id="312" r:id="rId47"/>
    <p:sldId id="289" r:id="rId48"/>
    <p:sldId id="313" r:id="rId49"/>
    <p:sldId id="290" r:id="rId50"/>
    <p:sldId id="314" r:id="rId51"/>
    <p:sldId id="291" r:id="rId52"/>
    <p:sldId id="315" r:id="rId53"/>
    <p:sldId id="292" r:id="rId54"/>
    <p:sldId id="316" r:id="rId55"/>
    <p:sldId id="293" r:id="rId56"/>
    <p:sldId id="295" r:id="rId57"/>
    <p:sldId id="317" r:id="rId58"/>
    <p:sldId id="296" r:id="rId59"/>
    <p:sldId id="318" r:id="rId60"/>
    <p:sldId id="297" r:id="rId61"/>
    <p:sldId id="319" r:id="rId62"/>
    <p:sldId id="298" r:id="rId63"/>
    <p:sldId id="320" r:id="rId64"/>
    <p:sldId id="29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2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880B0B-1363-46CC-A985-6BF8DAD41D3E}" type="datetimeFigureOut">
              <a:rPr lang="en-US" smtClean="0"/>
              <a:pPr/>
              <a:t>12/12/2014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BF9CD-D942-4EF8-A108-2A759EAFE1AF}" type="slidenum">
              <a:rPr lang="en-US" smtClean="0"/>
              <a:pPr/>
              <a:t>‹#›</a:t>
            </a:fld>
            <a:endParaRPr lang="en-US"/>
          </a:p>
        </p:txBody>
      </p:sp>
    </p:spTree>
    <p:extLst>
      <p:ext uri="{BB962C8B-B14F-4D97-AF65-F5344CB8AC3E}">
        <p14:creationId xmlns:p14="http://schemas.microsoft.com/office/powerpoint/2010/main" val="26087742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B146610-8F9B-4780-9942-1AE930FE8222}" type="datetimeFigureOut">
              <a:rPr lang="en-US" smtClean="0"/>
              <a:pPr/>
              <a:t>12/12/2014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EF2A000-FD34-4D45-9AEC-2A6977C0366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146610-8F9B-4780-9942-1AE930FE8222}"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2A000-FD34-4D45-9AEC-2A6977C036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B146610-8F9B-4780-9942-1AE930FE8222}" type="datetimeFigureOut">
              <a:rPr lang="en-US" smtClean="0"/>
              <a:pPr/>
              <a:t>12/12/2014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EF2A000-FD34-4D45-9AEC-2A6977C036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146610-8F9B-4780-9942-1AE930FE8222}" type="datetimeFigureOut">
              <a:rPr lang="en-US" smtClean="0"/>
              <a:pPr/>
              <a:t>12/12/2014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EF2A000-FD34-4D45-9AEC-2A6977C0366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B146610-8F9B-4780-9942-1AE930FE8222}" type="datetimeFigureOut">
              <a:rPr lang="en-US" smtClean="0"/>
              <a:pPr/>
              <a:t>12/12/2014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EF2A000-FD34-4D45-9AEC-2A6977C0366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B146610-8F9B-4780-9942-1AE930FE8222}" type="datetimeFigureOut">
              <a:rPr lang="en-US" smtClean="0"/>
              <a:pPr/>
              <a:t>12/12/2014</a:t>
            </a:fld>
            <a:endParaRPr lang="en-US"/>
          </a:p>
        </p:txBody>
      </p:sp>
      <p:sp>
        <p:nvSpPr>
          <p:cNvPr id="10" name="Slide Number Placeholder 9"/>
          <p:cNvSpPr>
            <a:spLocks noGrp="1"/>
          </p:cNvSpPr>
          <p:nvPr>
            <p:ph type="sldNum" sz="quarter" idx="16"/>
          </p:nvPr>
        </p:nvSpPr>
        <p:spPr/>
        <p:txBody>
          <a:bodyPr rtlCol="0"/>
          <a:lstStyle/>
          <a:p>
            <a:fld id="{7EF2A000-FD34-4D45-9AEC-2A6977C0366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B146610-8F9B-4780-9942-1AE930FE8222}" type="datetimeFigureOut">
              <a:rPr lang="en-US" smtClean="0"/>
              <a:pPr/>
              <a:t>12/12/2014</a:t>
            </a:fld>
            <a:endParaRPr lang="en-US"/>
          </a:p>
        </p:txBody>
      </p:sp>
      <p:sp>
        <p:nvSpPr>
          <p:cNvPr id="12" name="Slide Number Placeholder 11"/>
          <p:cNvSpPr>
            <a:spLocks noGrp="1"/>
          </p:cNvSpPr>
          <p:nvPr>
            <p:ph type="sldNum" sz="quarter" idx="16"/>
          </p:nvPr>
        </p:nvSpPr>
        <p:spPr/>
        <p:txBody>
          <a:bodyPr rtlCol="0"/>
          <a:lstStyle/>
          <a:p>
            <a:fld id="{7EF2A000-FD34-4D45-9AEC-2A6977C0366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146610-8F9B-4780-9942-1AE930FE8222}" type="datetimeFigureOut">
              <a:rPr lang="en-US" smtClean="0"/>
              <a:pPr/>
              <a:t>12/12/2014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EF2A000-FD34-4D45-9AEC-2A6977C036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46610-8F9B-4780-9942-1AE930FE8222}" type="datetimeFigureOut">
              <a:rPr lang="en-US" smtClean="0"/>
              <a:pPr/>
              <a:t>12/12/2014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EF2A000-FD34-4D45-9AEC-2A6977C036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B146610-8F9B-4780-9942-1AE930FE8222}" type="datetimeFigureOut">
              <a:rPr lang="en-US" smtClean="0"/>
              <a:pPr/>
              <a:t>12/12/2014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EF2A000-FD34-4D45-9AEC-2A6977C0366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B146610-8F9B-4780-9942-1AE930FE8222}" type="datetimeFigureOut">
              <a:rPr lang="en-US" smtClean="0"/>
              <a:pPr/>
              <a:t>12/12/2014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EF2A000-FD34-4D45-9AEC-2A6977C0366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B146610-8F9B-4780-9942-1AE930FE8222}" type="datetimeFigureOut">
              <a:rPr lang="en-US" smtClean="0"/>
              <a:pPr/>
              <a:t>12/12/2014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EF2A000-FD34-4D45-9AEC-2A6977C036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Progressive era</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Reforms address problems and question the government and American society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Theodore Roosevelt</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TR born into wealthy NY family in 1858.  At Harvard, was a boxer and wrestled.  After college, became NY political leader, NYC police commissioner, and Asst. Sec. of the U.S. Navy.  Lead a volunteer cavalry brigade (Rough Riders) in Spanish-American War (1898).  After, Roosevelt return, became Governor of NY and then elected VP to Pres. William McKinley in 1901.  When McKinley assassinated, Roosevelt became Pres. @ age 42.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Roosevelt believed the government should assume control whenever states unable to deal with problems. “. . . he is the steward of the people, and to assume that he has the legal right to do whatever the needs of the people demand. . .”</a:t>
            </a:r>
          </a:p>
          <a:p>
            <a:endParaRPr lang="en-US" dirty="0"/>
          </a:p>
        </p:txBody>
      </p:sp>
    </p:spTree>
    <p:extLst>
      <p:ext uri="{BB962C8B-B14F-4D97-AF65-F5344CB8AC3E}">
        <p14:creationId xmlns:p14="http://schemas.microsoft.com/office/powerpoint/2010/main" val="2965170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Roosevelt’s Square Deal</a:t>
            </a:r>
            <a:endParaRPr lang="en-US" dirty="0"/>
          </a:p>
        </p:txBody>
      </p:sp>
      <p:sp>
        <p:nvSpPr>
          <p:cNvPr id="3" name="Content Placeholder 2"/>
          <p:cNvSpPr>
            <a:spLocks noGrp="1"/>
          </p:cNvSpPr>
          <p:nvPr>
            <p:ph sz="quarter" idx="1"/>
          </p:nvPr>
        </p:nvSpPr>
        <p:spPr>
          <a:xfrm>
            <a:off x="0" y="1600200"/>
            <a:ext cx="9144000" cy="5486400"/>
          </a:xfrm>
        </p:spPr>
        <p:txBody>
          <a:bodyPr>
            <a:normAutofit/>
          </a:bodyPr>
          <a:lstStyle/>
          <a:p>
            <a:r>
              <a:rPr lang="en-US" dirty="0" smtClean="0"/>
              <a:t>Roosevelt believed the government should assume control whenever states unable to deal with problems. “. . . he is the steward of the people, and to assume that he has the legal right to do whatever the needs of the people demand.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a:t>Roosevelt thought modern America needed a strong federal government with federal regulation.  He put forward the Square Deal- to make sure average Americans were protected.    Three areas- control corporations, conservation of natural resources, consumer protection.</a:t>
            </a:r>
          </a:p>
          <a:p>
            <a:pPr lvl="1"/>
            <a:r>
              <a:rPr lang="en-US" dirty="0"/>
              <a:t>Trustbusting:  His administration sought to file antitrust suits against certain trusts who hurt public interest.</a:t>
            </a:r>
          </a:p>
          <a:p>
            <a:pPr lvl="1"/>
            <a:r>
              <a:rPr lang="en-US" dirty="0"/>
              <a:t>Railroads:  Under Roosevelt administration, new laws were put in place to regulate RRs and the Interstate Commerce Commission (ICC) gained power it needed to regulate.</a:t>
            </a:r>
          </a:p>
          <a:p>
            <a:endParaRPr lang="en-US" dirty="0"/>
          </a:p>
        </p:txBody>
      </p:sp>
    </p:spTree>
    <p:extLst>
      <p:ext uri="{BB962C8B-B14F-4D97-AF65-F5344CB8AC3E}">
        <p14:creationId xmlns:p14="http://schemas.microsoft.com/office/powerpoint/2010/main" val="415848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reforms</a:t>
            </a:r>
            <a:endParaRPr lang="en-US" dirty="0"/>
          </a:p>
        </p:txBody>
      </p:sp>
      <p:sp>
        <p:nvSpPr>
          <p:cNvPr id="3" name="Content Placeholder 2"/>
          <p:cNvSpPr>
            <a:spLocks noGrp="1"/>
          </p:cNvSpPr>
          <p:nvPr>
            <p:ph sz="quarter" idx="1"/>
          </p:nvPr>
        </p:nvSpPr>
        <p:spPr>
          <a:xfrm>
            <a:off x="0" y="1219200"/>
            <a:ext cx="9144000" cy="5638800"/>
          </a:xfrm>
        </p:spPr>
        <p:txBody>
          <a:bodyPr>
            <a:normAutofit/>
          </a:bodyPr>
          <a:lstStyle/>
          <a:p>
            <a:r>
              <a:rPr lang="en-US" dirty="0" smtClean="0"/>
              <a:t>Health:  Upton Sinclair’s </a:t>
            </a:r>
            <a:r>
              <a:rPr lang="en-US" i="1" dirty="0" smtClean="0"/>
              <a:t>The Jungle </a:t>
            </a:r>
            <a:r>
              <a:rPr lang="en-US" dirty="0" smtClean="0"/>
              <a:t>(1906) exposed unsanitary and inhumane conditions within Chicago meat packing industry.  </a:t>
            </a:r>
          </a:p>
          <a:p>
            <a:pPr lvl="1"/>
            <a:r>
              <a:rPr lang="en-US" dirty="0" smtClean="0"/>
              <a:t>12-hour working days, “wage slaves,” dead rats shoveled into sausage-grinders, guts and filth swept off floor and packaged as “potted ham,” diseased cows slaughtered for beef</a:t>
            </a:r>
          </a:p>
          <a:p>
            <a:pPr lvl="1"/>
            <a:r>
              <a:rPr lang="en-US" dirty="0" smtClean="0"/>
              <a:t>Public outrage leads to Roosevelt pushing passage of Meat Inspection Act (1906).  Same year, Congress passed Pure Food &amp; Drug Act- providing truth in product labeling.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Conservation</a:t>
            </a:r>
          </a:p>
          <a:p>
            <a:pPr lvl="1"/>
            <a:r>
              <a:rPr lang="en-US" dirty="0"/>
              <a:t>By late 19</a:t>
            </a:r>
            <a:r>
              <a:rPr lang="en-US" baseline="30000" dirty="0"/>
              <a:t>th</a:t>
            </a:r>
            <a:r>
              <a:rPr lang="en-US" dirty="0"/>
              <a:t> century, Americans exploit of natural resources at a peak (forests leveled, cattle overgrazed plains, sewage dumped into rivers).</a:t>
            </a:r>
          </a:p>
          <a:p>
            <a:pPr lvl="1"/>
            <a:r>
              <a:rPr lang="en-US" dirty="0"/>
              <a:t>Roosevelt believed conservation meant some wilderness preserved and others developed for common good.  Set aside millions of acres of forest reserves, water-power sites, natural resources, wildlife sanctuaries, and national parks.</a:t>
            </a:r>
          </a:p>
          <a:p>
            <a:endParaRPr lang="en-US" dirty="0"/>
          </a:p>
        </p:txBody>
      </p:sp>
    </p:spTree>
    <p:extLst>
      <p:ext uri="{BB962C8B-B14F-4D97-AF65-F5344CB8AC3E}">
        <p14:creationId xmlns:p14="http://schemas.microsoft.com/office/powerpoint/2010/main" val="1761393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Progressivism under Taft</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Republican William H. Taft elected as Pres. in 1908.  Roosevelt pledged not to run again and supported his Sec. of War who ran vs. William Jennings Bryan.</a:t>
            </a:r>
          </a:p>
          <a:p>
            <a:r>
              <a:rPr lang="en-US" dirty="0" smtClean="0"/>
              <a:t>Born into prominent Ohio family.  Later, graduated from Yale as second in his class.</a:t>
            </a:r>
          </a:p>
          <a:p>
            <a:r>
              <a:rPr lang="en-US" dirty="0" smtClean="0"/>
              <a:t>Taft was very experienced in government.  Served as an asst. prosecutor, tax collector, judge, federal judge, governor-general of Philippines,  and Sec. of War.  Eventually (1921), chief justice of Supreme Court).  </a:t>
            </a:r>
          </a:p>
          <a:p>
            <a:r>
              <a:rPr lang="en-US" dirty="0" smtClean="0"/>
              <a:t>Loved golf, poker- hated politics.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Progressivism under Taft</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Taft was very cautious as Pres. and did not expand on TR’s reforms.  </a:t>
            </a:r>
          </a:p>
          <a:p>
            <a:r>
              <a:rPr lang="en-US" dirty="0" smtClean="0"/>
              <a:t>Payne-Aldrich Tariff:  Taft campaign to lower tariffs, but met controversy from House and Senate over issue.  Signed this tariff as compromise between cuts and tax rates on imported goods.  Rates still relatively high.</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Taft anger Republicans by appointing Richard Ballinger as Sec. of Interior.  Ballinger disapproved on conservation (took reserved land and gave to public domain and investor friends).  Gifford Pinchot (Chief of Forestry) act as muckraker and expose scam.  Taft fired Pinchot for insubordination.  Taft’s public image tarnished and he was no longer seen as a Progressive.  </a:t>
            </a:r>
          </a:p>
          <a:p>
            <a:endParaRPr lang="en-US" dirty="0"/>
          </a:p>
        </p:txBody>
      </p:sp>
    </p:spTree>
    <p:extLst>
      <p:ext uri="{BB962C8B-B14F-4D97-AF65-F5344CB8AC3E}">
        <p14:creationId xmlns:p14="http://schemas.microsoft.com/office/powerpoint/2010/main" val="1647618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Party splits</a:t>
            </a:r>
            <a:endParaRPr lang="en-US" dirty="0"/>
          </a:p>
        </p:txBody>
      </p:sp>
      <p:sp>
        <p:nvSpPr>
          <p:cNvPr id="3" name="Content Placeholder 2"/>
          <p:cNvSpPr>
            <a:spLocks noGrp="1"/>
          </p:cNvSpPr>
          <p:nvPr>
            <p:ph sz="quarter" idx="1"/>
          </p:nvPr>
        </p:nvSpPr>
        <p:spPr>
          <a:xfrm>
            <a:off x="0" y="1143000"/>
            <a:ext cx="9144000" cy="6096000"/>
          </a:xfrm>
        </p:spPr>
        <p:txBody>
          <a:bodyPr>
            <a:normAutofit/>
          </a:bodyPr>
          <a:lstStyle/>
          <a:p>
            <a:r>
              <a:rPr lang="en-US" dirty="0" smtClean="0"/>
              <a:t>Republicans split between progressives  (want change) and conservations/old guard (did not want change).</a:t>
            </a:r>
          </a:p>
          <a:p>
            <a:r>
              <a:rPr lang="en-US" dirty="0" smtClean="0"/>
              <a:t>Taft had lost public opinion and support of progressive Republicans- many felt he betrayed progressive issues of conservation, tariff reduction. </a:t>
            </a:r>
          </a:p>
          <a:p>
            <a:pPr lvl="1"/>
            <a:r>
              <a:rPr lang="en-US" dirty="0" smtClean="0"/>
              <a:t>Taft’s progressive image ruined in 1</a:t>
            </a:r>
            <a:r>
              <a:rPr lang="en-US" baseline="30000" dirty="0" smtClean="0"/>
              <a:t>st</a:t>
            </a:r>
            <a:r>
              <a:rPr lang="en-US" dirty="0" smtClean="0"/>
              <a:t> year.  Other 3 years of achievement could not fix this.  In that time, Taft set aside more land for conservation than TR, more antitrust suits, supported 16</a:t>
            </a:r>
            <a:r>
              <a:rPr lang="en-US" baseline="30000" dirty="0" smtClean="0"/>
              <a:t>th</a:t>
            </a:r>
            <a:r>
              <a:rPr lang="en-US" dirty="0" smtClean="0"/>
              <a:t> (income tax) and 17</a:t>
            </a:r>
            <a:r>
              <a:rPr lang="en-US" baseline="30000" dirty="0" smtClean="0"/>
              <a:t>th</a:t>
            </a:r>
            <a:r>
              <a:rPr lang="en-US" dirty="0" smtClean="0"/>
              <a:t> (direct election) amendments.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762000"/>
          </a:xfrm>
        </p:spPr>
        <p:txBody>
          <a:bodyPr/>
          <a:lstStyle/>
          <a:p>
            <a:r>
              <a:rPr lang="en-US" dirty="0" smtClean="0"/>
              <a:t>Origins of Progressivism</a:t>
            </a:r>
            <a:endParaRPr lang="en-US" dirty="0"/>
          </a:p>
        </p:txBody>
      </p:sp>
      <p:sp>
        <p:nvSpPr>
          <p:cNvPr id="3" name="Content Placeholder 2"/>
          <p:cNvSpPr>
            <a:spLocks noGrp="1"/>
          </p:cNvSpPr>
          <p:nvPr>
            <p:ph sz="quarter" idx="1"/>
          </p:nvPr>
        </p:nvSpPr>
        <p:spPr>
          <a:xfrm>
            <a:off x="0" y="990600"/>
            <a:ext cx="9144000" cy="5867400"/>
          </a:xfrm>
        </p:spPr>
        <p:txBody>
          <a:bodyPr>
            <a:normAutofit/>
          </a:bodyPr>
          <a:lstStyle/>
          <a:p>
            <a:r>
              <a:rPr lang="en-US" dirty="0" smtClean="0"/>
              <a:t>Progressive movement aimed to restore economic opportunities and correct injustices in American life.</a:t>
            </a:r>
          </a:p>
          <a:p>
            <a:pPr lvl="1"/>
            <a:r>
              <a:rPr lang="en-US" dirty="0" smtClean="0"/>
              <a:t>Middle-class reformers address many problems such as unsafe working conditions, dominant role of corporations, making government responsive to people.</a:t>
            </a:r>
          </a:p>
          <a:p>
            <a:pPr lvl="1">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a:t>Roosevelt return to U.S. from travels abroad in 1910.  He say Taft had “sold Square Deal down the river.”  TR re-enter politics under “New Nationalism”- put national interest above any sectional or personal advantages- and decide to run for Pres. again in 1912.  </a:t>
            </a:r>
          </a:p>
          <a:p>
            <a:r>
              <a:rPr lang="en-US" dirty="0"/>
              <a:t>With Republicans split b/t progressives (TR) and conservatives, new party is formed- Bull Moose Party.  </a:t>
            </a:r>
          </a:p>
          <a:p>
            <a:pPr lvl="1"/>
            <a:r>
              <a:rPr lang="en-US" dirty="0"/>
              <a:t>New federal regulations, social-welfare program (8-hr workday, minimum wage, law vs. child labor), direct democracy (initiative, recall, referendum, women’s suffrage) .</a:t>
            </a:r>
          </a:p>
        </p:txBody>
      </p:sp>
    </p:spTree>
    <p:extLst>
      <p:ext uri="{BB962C8B-B14F-4D97-AF65-F5344CB8AC3E}">
        <p14:creationId xmlns:p14="http://schemas.microsoft.com/office/powerpoint/2010/main" val="2344717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Election of 1912</a:t>
            </a:r>
            <a:endParaRPr lang="en-US" dirty="0"/>
          </a:p>
        </p:txBody>
      </p:sp>
      <p:sp>
        <p:nvSpPr>
          <p:cNvPr id="3" name="Content Placeholder 2"/>
          <p:cNvSpPr>
            <a:spLocks noGrp="1"/>
          </p:cNvSpPr>
          <p:nvPr>
            <p:ph sz="quarter" idx="1"/>
          </p:nvPr>
        </p:nvSpPr>
        <p:spPr>
          <a:xfrm>
            <a:off x="0" y="1143000"/>
            <a:ext cx="9144000" cy="5715000"/>
          </a:xfrm>
        </p:spPr>
        <p:txBody>
          <a:bodyPr>
            <a:normAutofit/>
          </a:bodyPr>
          <a:lstStyle/>
          <a:p>
            <a:r>
              <a:rPr lang="en-US" dirty="0" smtClean="0"/>
              <a:t>Republicans split allow Democratic nominee Woodrow Wilson to win Pres. election in 1912.  Taft and TR in heated battle- Wilson, “Don’t interfere when your enemy is destroying himself.”</a:t>
            </a:r>
          </a:p>
          <a:p>
            <a:r>
              <a:rPr lang="en-US" dirty="0" smtClean="0"/>
              <a:t>Wilson born in Virginia and grew up in GA and SC (no belief in Lost Cause- “Because I love the South, I rejoice in the failure of the Confederacy).    Served as Pres. of Princeton University, Governor of NJ (1910- led NJ into Progressive reforms:  workers’ comp, regulation of public utilities, ballot reforms).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Wilson had similar beliefs to TR:  promote general welfare of people, critical of big business/organized labor/socialism.  Wilson advocated New Freedom:  wanted to reform U.S. issues with trusts, tariffs, and finance (money).</a:t>
            </a:r>
          </a:p>
          <a:p>
            <a:r>
              <a:rPr lang="en-US" b="1" u="sng" dirty="0"/>
              <a:t>Wilson</a:t>
            </a:r>
            <a:r>
              <a:rPr lang="en-US" dirty="0"/>
              <a:t> (Democratic/progressive) </a:t>
            </a:r>
            <a:r>
              <a:rPr lang="en-US" b="1" u="sng" dirty="0"/>
              <a:t>WINS</a:t>
            </a:r>
            <a:r>
              <a:rPr lang="en-US" dirty="0"/>
              <a:t> vs. TR (Bull Moose/progressive) vs. Eugene V. Debs (Socialist/reform) vs. Taft (Republican conservative)</a:t>
            </a:r>
          </a:p>
          <a:p>
            <a:endParaRPr lang="en-US" dirty="0"/>
          </a:p>
        </p:txBody>
      </p:sp>
    </p:spTree>
    <p:extLst>
      <p:ext uri="{BB962C8B-B14F-4D97-AF65-F5344CB8AC3E}">
        <p14:creationId xmlns:p14="http://schemas.microsoft.com/office/powerpoint/2010/main" val="2321993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53400" cy="990600"/>
          </a:xfrm>
        </p:spPr>
        <p:txBody>
          <a:bodyPr>
            <a:normAutofit fontScale="90000"/>
          </a:bodyPr>
          <a:lstStyle/>
          <a:p>
            <a:r>
              <a:rPr lang="en-US" dirty="0" smtClean="0"/>
              <a:t>Wilson’s New Freedom:  Trusts, Taxes, and Finance</a:t>
            </a:r>
            <a:endParaRPr lang="en-US" dirty="0"/>
          </a:p>
        </p:txBody>
      </p:sp>
      <p:sp>
        <p:nvSpPr>
          <p:cNvPr id="3" name="Content Placeholder 2"/>
          <p:cNvSpPr>
            <a:spLocks noGrp="1"/>
          </p:cNvSpPr>
          <p:nvPr>
            <p:ph sz="quarter" idx="1"/>
          </p:nvPr>
        </p:nvSpPr>
        <p:spPr>
          <a:xfrm>
            <a:off x="0" y="1066800"/>
            <a:ext cx="9144000" cy="6172200"/>
          </a:xfrm>
        </p:spPr>
        <p:txBody>
          <a:bodyPr>
            <a:normAutofit/>
          </a:bodyPr>
          <a:lstStyle/>
          <a:p>
            <a:r>
              <a:rPr lang="en-US" dirty="0" smtClean="0"/>
              <a:t>Wilson want to break apart large concentrations of power in order for average American to have greater freedom.</a:t>
            </a:r>
          </a:p>
          <a:p>
            <a:r>
              <a:rPr lang="en-US" dirty="0" smtClean="0"/>
              <a:t>Antitrust:  Clayton Antitrust Act (1914)- corporations couldn’t acquire other corp. stock to form monopoly, peaceful strikes, boycotts became legal.  Federal Trade Commission (FTC) set up in 1914- watchdog agency to investigate violations of regulations and make sure companies had fair business practices.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a:t>Taxes:  Tariffs lowered to curb power of big business.  Manufacturing lobbyists urge Senate to vote against it.  Wilson uses “bully pulpit” to  denounce lobbyist and tell voters to monitor senators.  Senate passes because of this.</a:t>
            </a:r>
          </a:p>
          <a:p>
            <a:r>
              <a:rPr lang="en-US" dirty="0"/>
              <a:t>Finance:  16</a:t>
            </a:r>
            <a:r>
              <a:rPr lang="en-US" baseline="30000" dirty="0"/>
              <a:t>th</a:t>
            </a:r>
            <a:r>
              <a:rPr lang="en-US" dirty="0"/>
              <a:t> Amendment passed in 1913.  Allowed for GRADUATED income tax of individual earnings  and corporate profit.  1913- Federal Reserve System set up.  12 districts across US with a “banker’s bank” to serve banks within that district.  Federal Reserve issue paper currency for banks to use for loans, transfer funds to banks in trouble, save banks from closing, protect customers’ savings.  </a:t>
            </a:r>
          </a:p>
          <a:p>
            <a:endParaRPr lang="en-US" dirty="0"/>
          </a:p>
        </p:txBody>
      </p:sp>
    </p:spTree>
    <p:extLst>
      <p:ext uri="{BB962C8B-B14F-4D97-AF65-F5344CB8AC3E}">
        <p14:creationId xmlns:p14="http://schemas.microsoft.com/office/powerpoint/2010/main" val="214009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Civil Rights, and the end of the Progressive Era</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College-educated women help give new strength to women’s suffrage.  Carrie Chapman Catt revive the national movement as new Pres. of NAWSA).  Women speak in public to gain support, apply British ways of heckling officials, go door-to-door.  In 1919, will be successful with passing of 19</a:t>
            </a:r>
            <a:r>
              <a:rPr lang="en-US" baseline="30000" dirty="0" smtClean="0"/>
              <a:t>th</a:t>
            </a:r>
            <a:r>
              <a:rPr lang="en-US" dirty="0" smtClean="0"/>
              <a:t> Amendment.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a:t>Wilson Southern background prevent him from making any reform in regard to race relations.  During election, had support of NAACP, but once in office opposed anti-lynching legislation (fell to state/local </a:t>
            </a:r>
            <a:r>
              <a:rPr lang="en-US" dirty="0" err="1"/>
              <a:t>gov</a:t>
            </a:r>
            <a:r>
              <a:rPr lang="en-US" dirty="0"/>
              <a:t>), segregation re-enter DC, military, and in government.</a:t>
            </a:r>
          </a:p>
          <a:p>
            <a:r>
              <a:rPr lang="en-US" dirty="0"/>
              <a:t>As America began to deal with international issues and with the dawn of World War I, American focus of progressivism fell to the side.    There was much distraction and efforts to continue reform stalled.  Progressive Era had ended.</a:t>
            </a:r>
          </a:p>
          <a:p>
            <a:endParaRPr lang="en-US" dirty="0"/>
          </a:p>
        </p:txBody>
      </p:sp>
    </p:spTree>
    <p:extLst>
      <p:ext uri="{BB962C8B-B14F-4D97-AF65-F5344CB8AC3E}">
        <p14:creationId xmlns:p14="http://schemas.microsoft.com/office/powerpoint/2010/main" val="653811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America </a:t>
            </a:r>
            <a:r>
              <a:rPr lang="en-US" dirty="0" smtClean="0"/>
              <a:t>claims an empire		</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20000"/>
          </a:bodyPr>
          <a:lstStyle/>
          <a:p>
            <a:r>
              <a:rPr lang="en-US" dirty="0" smtClean="0"/>
              <a:t>Imperialism:  a policy in which STRONGER nations extend their economic, political, and/or military control over WEAKER territories.</a:t>
            </a:r>
          </a:p>
          <a:p>
            <a:r>
              <a:rPr lang="en-US" dirty="0" smtClean="0"/>
              <a:t>Remember when?</a:t>
            </a:r>
          </a:p>
          <a:p>
            <a:pPr lvl="1"/>
            <a:r>
              <a:rPr lang="en-US" dirty="0" smtClean="0"/>
              <a:t>Manifest Destiny- inevitable fate of US to expand territory &amp; influence</a:t>
            </a:r>
          </a:p>
          <a:p>
            <a:pPr lvl="1"/>
            <a:r>
              <a:rPr lang="en-US" dirty="0" smtClean="0"/>
              <a:t>Monroe Doctrine- European powers told to stay out of developing nations</a:t>
            </a:r>
          </a:p>
          <a:p>
            <a:r>
              <a:rPr lang="en-US" dirty="0" smtClean="0"/>
              <a:t>European countries established colonies for centuries.  By turn of century, Africa &amp; Asia had been carved up by England, Belgium, France, Russia, Germany.  Colonies used for economic exploits and Christian evangelism.   </a:t>
            </a:r>
          </a:p>
          <a:p>
            <a:pPr lvl="1"/>
            <a:r>
              <a:rPr lang="en-US" dirty="0" smtClean="0"/>
              <a:t>“spheres of influence:” area/region over which a state/organization has significant cultural, economic, political, military influence</a:t>
            </a:r>
          </a:p>
          <a:p>
            <a:r>
              <a:rPr lang="en-US" dirty="0" smtClean="0"/>
              <a:t>What fueled American imperialism?</a:t>
            </a:r>
          </a:p>
          <a:p>
            <a:pPr lvl="1"/>
            <a:r>
              <a:rPr lang="en-US" dirty="0" smtClean="0"/>
              <a:t>Desire for military strength</a:t>
            </a:r>
          </a:p>
          <a:p>
            <a:pPr lvl="1"/>
            <a:r>
              <a:rPr lang="en-US" dirty="0" smtClean="0"/>
              <a:t>Thirst for new markets</a:t>
            </a:r>
          </a:p>
          <a:p>
            <a:pPr lvl="1"/>
            <a:r>
              <a:rPr lang="en-US" dirty="0" smtClean="0"/>
              <a:t>Belief in cultural superiority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Imperialism</a:t>
            </a:r>
            <a:endParaRPr lang="en-US" dirty="0"/>
          </a:p>
        </p:txBody>
      </p:sp>
      <p:sp>
        <p:nvSpPr>
          <p:cNvPr id="3" name="Content Placeholder 2"/>
          <p:cNvSpPr>
            <a:spLocks noGrp="1"/>
          </p:cNvSpPr>
          <p:nvPr>
            <p:ph sz="quarter" idx="1"/>
          </p:nvPr>
        </p:nvSpPr>
        <p:spPr>
          <a:xfrm>
            <a:off x="0" y="1371600"/>
            <a:ext cx="9144000" cy="5486400"/>
          </a:xfrm>
        </p:spPr>
        <p:txBody>
          <a:bodyPr>
            <a:normAutofit fontScale="92500" lnSpcReduction="20000"/>
          </a:bodyPr>
          <a:lstStyle/>
          <a:p>
            <a:r>
              <a:rPr lang="en-US" dirty="0" smtClean="0"/>
              <a:t>Desire for military strength</a:t>
            </a:r>
          </a:p>
          <a:p>
            <a:pPr lvl="1"/>
            <a:r>
              <a:rPr lang="en-US" dirty="0" smtClean="0"/>
              <a:t>U.S. reacts as other nations increase global military presence.  Expansionist Admiral Alfred Mahan believed economic development required strong navy, foreign commerce, colonies, naval bases.</a:t>
            </a:r>
          </a:p>
          <a:p>
            <a:r>
              <a:rPr lang="en-US" dirty="0" smtClean="0"/>
              <a:t>Thirst for new markets</a:t>
            </a:r>
          </a:p>
          <a:p>
            <a:pPr lvl="1"/>
            <a:r>
              <a:rPr lang="en-US" dirty="0" smtClean="0"/>
              <a:t>Farms and factories create surplus (extra) of goods in U.S.  Causes U.S. to look for new international markets and trade.  Natural materials in U.S. depleted, so on the search for new sources of raw materials.</a:t>
            </a:r>
          </a:p>
          <a:p>
            <a:r>
              <a:rPr lang="en-US" dirty="0" smtClean="0"/>
              <a:t>Cultural superiority</a:t>
            </a:r>
          </a:p>
          <a:p>
            <a:pPr lvl="1"/>
            <a:r>
              <a:rPr lang="en-US" dirty="0" smtClean="0"/>
              <a:t>Social Darwinism- survival of the fittest also applied to nations and races.  John Fiske believed English “race” (Anglo-Saxon) destined to dominate the globe in the institutions, traditions, language, blood of world’s people.</a:t>
            </a:r>
          </a:p>
          <a:p>
            <a:pPr lvl="1"/>
            <a:r>
              <a:rPr lang="en-US" dirty="0" smtClean="0"/>
              <a:t>Others argue U.S. had responsibility to spread Christianity and “civilization” to the world’s “inferior peoples.”  </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a:t>Four goals:</a:t>
            </a:r>
          </a:p>
          <a:p>
            <a:pPr lvl="1"/>
            <a:r>
              <a:rPr lang="en-US" dirty="0"/>
              <a:t>Protecting social welfare- help and services for poor.  YMCA activities, education, community centers, social services.</a:t>
            </a:r>
          </a:p>
          <a:p>
            <a:pPr lvl="1"/>
            <a:r>
              <a:rPr lang="en-US" dirty="0"/>
              <a:t>Promoting moral improvement- improvement in personal behavior and morals.  Prohibition (ban of alcohol) and the Woman’s Christian Temperance Union (WCTU).  Sponsor schools, visit inmates, work for suffrage.</a:t>
            </a:r>
          </a:p>
          <a:p>
            <a:pPr lvl="1"/>
            <a:r>
              <a:rPr lang="en-US" dirty="0"/>
              <a:t>Creating economic reform-  Muckrakers expose corruption in business and public life</a:t>
            </a:r>
          </a:p>
          <a:p>
            <a:pPr lvl="1"/>
            <a:r>
              <a:rPr lang="en-US" dirty="0"/>
              <a:t>Fostering efficiency-  performing in the best possible manner with the least waste of time and effort. Shorter work hours, higher pay, assembly lines.</a:t>
            </a:r>
          </a:p>
          <a:p>
            <a:endParaRPr lang="en-US" dirty="0"/>
          </a:p>
        </p:txBody>
      </p:sp>
    </p:spTree>
    <p:extLst>
      <p:ext uri="{BB962C8B-B14F-4D97-AF65-F5344CB8AC3E}">
        <p14:creationId xmlns:p14="http://schemas.microsoft.com/office/powerpoint/2010/main" val="4292681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838200"/>
          </a:xfrm>
        </p:spPr>
        <p:txBody>
          <a:bodyPr>
            <a:normAutofit/>
          </a:bodyPr>
          <a:lstStyle/>
          <a:p>
            <a:r>
              <a:rPr lang="en-US" dirty="0" smtClean="0"/>
              <a:t>ALASKA &amp; HAWAII</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r>
              <a:rPr lang="en-US" dirty="0" smtClean="0"/>
              <a:t>“Seward’s Folly”-  William Seward (Sec. of State under Lincoln/Johnson) push to purchase AK from Russia in 1867 for $7.2 million (statehood in 1959).  Wanted to remove all foreign interests from northern Pacific coast for new ports and access to Asia.  Many though AK an icebox, but was rich in timber, minerals, oil.</a:t>
            </a:r>
          </a:p>
          <a:p>
            <a:r>
              <a:rPr lang="en-US" dirty="0" smtClean="0"/>
              <a:t>1867- U.S. takes over Midway Islands, north of Hawaii.  No inhabitants, so no fuss over it.  </a:t>
            </a:r>
          </a:p>
          <a:p>
            <a:r>
              <a:rPr lang="en-US" dirty="0" smtClean="0"/>
              <a:t>Starting in 1790s, Hawaii important to U.S.  Was a stop for merchants/sailors on their way to/from China.  </a:t>
            </a:r>
          </a:p>
          <a:p>
            <a:pPr lvl="1"/>
            <a:r>
              <a:rPr lang="en-US" dirty="0" smtClean="0"/>
              <a:t>1820s- US missionaries set up churches/schools and begin life there.  US sugar planters sell crops to US.  By mid 1800s, US sugar account for ¾ of islands wealth.  Many workers brought in from Japan, Portugal, China.  1878- US built naval base at Pago Pago in Samoa.  1887- US built naval base at Pearl Harbor as refueling station for ships.</a:t>
            </a:r>
          </a:p>
          <a:p>
            <a:pPr lvl="1"/>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Annexation of Hawaii</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pPr marL="320040" lvl="1" indent="-320040">
              <a:spcBef>
                <a:spcPts val="700"/>
              </a:spcBef>
              <a:buClr>
                <a:schemeClr val="accent2"/>
              </a:buClr>
              <a:buSzPct val="60000"/>
              <a:buFont typeface="Wingdings"/>
              <a:buChar char=""/>
            </a:pPr>
            <a:r>
              <a:rPr lang="en-US" sz="3200" dirty="0" err="1" smtClean="0"/>
              <a:t>Hawaiin</a:t>
            </a:r>
            <a:r>
              <a:rPr lang="en-US" sz="3200" dirty="0" smtClean="0"/>
              <a:t> King </a:t>
            </a:r>
            <a:r>
              <a:rPr lang="en-US" sz="3200" dirty="0" err="1" smtClean="0"/>
              <a:t>Kalakaua</a:t>
            </a:r>
            <a:r>
              <a:rPr lang="en-US" sz="3200" dirty="0" smtClean="0"/>
              <a:t> manipulated by white businessmen to amend country’s constitution so only wealthy landowners could vote.  When King died, sister Queen Liliuokalani came to power to take back Hawaii for Hawaiians.  Revolution organized by business groups to dethrone Queen.  Marines come in to help and Sanford B. Dole head up new government. </a:t>
            </a:r>
          </a:p>
          <a:p>
            <a:pPr marL="320040" lvl="1" indent="-320040">
              <a:spcBef>
                <a:spcPts val="700"/>
              </a:spcBef>
              <a:buClr>
                <a:schemeClr val="accent2"/>
              </a:buClr>
              <a:buSzPct val="60000"/>
              <a:buFont typeface="Wingdings"/>
              <a:buChar char=""/>
            </a:pPr>
            <a:r>
              <a:rPr lang="en-US" sz="3200" dirty="0" smtClean="0"/>
              <a:t> President Grover Cleveland attempt to restore power to Queen by formally recognizing Republic of Hawaii.  He would not annex unless Hawaiians favored it.  1896- McKinley enter as President.  When Japan sends warships to take over Hawaii, McKinley uses it as an excuse to annex the territory.  August 12, 1898- Congress proclaim Hawaii a US territory (no vote by </a:t>
            </a:r>
            <a:r>
              <a:rPr lang="en-US" sz="3200" dirty="0" err="1" smtClean="0"/>
              <a:t>Hawaiin</a:t>
            </a:r>
            <a:r>
              <a:rPr lang="en-US" sz="3200" dirty="0" smtClean="0"/>
              <a:t> people).  1959- Hawaii becomes 50</a:t>
            </a:r>
            <a:r>
              <a:rPr lang="en-US" sz="3200" baseline="30000" dirty="0" smtClean="0"/>
              <a:t>th</a:t>
            </a:r>
            <a:r>
              <a:rPr lang="en-US" sz="3200" dirty="0" smtClean="0"/>
              <a:t> state.</a:t>
            </a:r>
          </a:p>
          <a:p>
            <a:pPr marL="320040" lvl="1" indent="-320040">
              <a:spcBef>
                <a:spcPts val="700"/>
              </a:spcBef>
              <a:buClr>
                <a:schemeClr val="accent2"/>
              </a:buClr>
              <a:buSzPct val="60000"/>
              <a:buFont typeface="Wingdings"/>
              <a:buChar char=""/>
            </a:pPr>
            <a:endParaRPr lang="en-US" sz="3200"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4038600"/>
            <a:ext cx="6858000" cy="1828800"/>
          </a:xfrm>
        </p:spPr>
        <p:txBody>
          <a:bodyPr/>
          <a:lstStyle/>
          <a:p>
            <a:r>
              <a:rPr lang="en-US" dirty="0" smtClean="0"/>
              <a:t>The “Splendid little war”</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Spanish-American War:  </a:t>
            </a:r>
            <a:br>
              <a:rPr lang="en-US" dirty="0" smtClean="0"/>
            </a:br>
            <a:r>
              <a:rPr lang="en-US" dirty="0" smtClean="0"/>
              <a:t>War Fever</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20000"/>
          </a:bodyPr>
          <a:lstStyle/>
          <a:p>
            <a:r>
              <a:rPr lang="en-US" dirty="0" smtClean="0"/>
              <a:t>Cuba still under rule of Spain.  As U.S. interest in Cuba grows (sugar, mining), support for Cuban independence rises.  Cuban revolts unsuccessful.</a:t>
            </a:r>
          </a:p>
          <a:p>
            <a:r>
              <a:rPr lang="en-US" dirty="0" smtClean="0"/>
              <a:t>Jose Marti- Cuban poet in exile in NY launches revolution by organizing Cuban resistance vs. Spain and trying to provoke U.S. intervention- CUBA LIBRE!</a:t>
            </a:r>
          </a:p>
          <a:p>
            <a:pPr lvl="1"/>
            <a:r>
              <a:rPr lang="en-US" dirty="0" smtClean="0"/>
              <a:t>General </a:t>
            </a:r>
            <a:r>
              <a:rPr lang="en-US" dirty="0" err="1" smtClean="0"/>
              <a:t>Valeriano</a:t>
            </a:r>
            <a:r>
              <a:rPr lang="en-US" dirty="0" smtClean="0"/>
              <a:t> </a:t>
            </a:r>
            <a:r>
              <a:rPr lang="en-US" dirty="0" err="1" smtClean="0"/>
              <a:t>Weyler</a:t>
            </a:r>
            <a:r>
              <a:rPr lang="en-US" dirty="0" smtClean="0"/>
              <a:t> sent by Spain to crush rebellion in Cuba.  The Gen. gathered Cubans into barbed wire detention centers (</a:t>
            </a:r>
            <a:r>
              <a:rPr lang="en-US" dirty="0" err="1" smtClean="0"/>
              <a:t>reconcentrado</a:t>
            </a:r>
            <a:r>
              <a:rPr lang="en-US" dirty="0" smtClean="0"/>
              <a:t> camps) so they could not aid rebels.  Around 300,000 die from hunger and disease.  </a:t>
            </a:r>
          </a:p>
          <a:p>
            <a:r>
              <a:rPr lang="en-US" dirty="0" smtClean="0"/>
              <a:t>Headline wars breakout between </a:t>
            </a:r>
            <a:r>
              <a:rPr lang="en-US" i="1" dirty="0" smtClean="0"/>
              <a:t>New York World </a:t>
            </a:r>
            <a:r>
              <a:rPr lang="en-US" dirty="0" smtClean="0"/>
              <a:t>(Pulitzer) and </a:t>
            </a:r>
            <a:r>
              <a:rPr lang="en-US" i="1" dirty="0" smtClean="0"/>
              <a:t>New York Journal </a:t>
            </a:r>
            <a:r>
              <a:rPr lang="en-US" dirty="0" smtClean="0"/>
              <a:t>(Hearst).  Use sensational headlines and exaggerated stories to lure and enrage readers= YELLOW JOURNALISM.  Children thrown to sharks, poisoned wells, bloody streets, etc.</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for War</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20000"/>
          </a:bodyPr>
          <a:lstStyle/>
          <a:p>
            <a:r>
              <a:rPr lang="en-US" dirty="0" smtClean="0"/>
              <a:t>1897- William McKinley elected President.  Tried diplomatic efforts to solve Cuban crisis.  Spain offered Cuba limited self-government (autonomy), but Cuba rejected.</a:t>
            </a:r>
          </a:p>
          <a:p>
            <a:pPr lvl="1"/>
            <a:r>
              <a:rPr lang="en-US" dirty="0" smtClean="0"/>
              <a:t>De </a:t>
            </a:r>
            <a:r>
              <a:rPr lang="en-US" dirty="0" err="1" smtClean="0"/>
              <a:t>Lome</a:t>
            </a:r>
            <a:r>
              <a:rPr lang="en-US" dirty="0" smtClean="0"/>
              <a:t> letter:  A Cuban spy stole a letter from Spanish minster to the U.S. (Enrique </a:t>
            </a:r>
            <a:r>
              <a:rPr lang="en-US" dirty="0" err="1" smtClean="0"/>
              <a:t>Dupuy</a:t>
            </a:r>
            <a:r>
              <a:rPr lang="en-US" dirty="0" smtClean="0"/>
              <a:t> de </a:t>
            </a:r>
            <a:r>
              <a:rPr lang="en-US" dirty="0" err="1" smtClean="0"/>
              <a:t>Lome</a:t>
            </a:r>
            <a:r>
              <a:rPr lang="en-US" dirty="0" smtClean="0"/>
              <a:t>) that was published (2/9/1898) in New York Journal.  De </a:t>
            </a:r>
            <a:r>
              <a:rPr lang="en-US" dirty="0" err="1" smtClean="0"/>
              <a:t>Lome</a:t>
            </a:r>
            <a:r>
              <a:rPr lang="en-US" dirty="0" smtClean="0"/>
              <a:t> accuse McKinley of being “weak and a bidder for the admiration of the crowd.”  Americans upset at insult to their President.</a:t>
            </a:r>
          </a:p>
          <a:p>
            <a:r>
              <a:rPr lang="en-US" dirty="0" smtClean="0"/>
              <a:t>U.S.S. Maine ordered by McKinley to Cuba to bring American citizens back to U.S.  On Feb. 15, 1898, Maine exploded in Havana harbor, killed 266 men.</a:t>
            </a:r>
          </a:p>
          <a:p>
            <a:r>
              <a:rPr lang="en-US" dirty="0" smtClean="0"/>
              <a:t>Yellow Press jumps all over story.  “The warship </a:t>
            </a:r>
            <a:r>
              <a:rPr lang="en-US" i="1" dirty="0" smtClean="0"/>
              <a:t>Maine</a:t>
            </a:r>
            <a:r>
              <a:rPr lang="en-US" dirty="0" smtClean="0"/>
              <a:t> was split in two by an enemy’s secret infernal machine” (</a:t>
            </a:r>
            <a:r>
              <a:rPr lang="en-US" i="1" dirty="0" smtClean="0"/>
              <a:t>Journal</a:t>
            </a:r>
            <a:r>
              <a:rPr lang="en-US" dirty="0" smtClean="0"/>
              <a:t>). Around the country, those demanding war rallied, “Remember the </a:t>
            </a:r>
            <a:r>
              <a:rPr lang="en-US" i="1" dirty="0" smtClean="0"/>
              <a:t>Maine</a:t>
            </a:r>
            <a:r>
              <a:rPr lang="en-US" dirty="0" smtClean="0"/>
              <a:t>! To hell with Spain!”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eck_uss_maine.jpg"/>
          <p:cNvPicPr>
            <a:picLocks noGrp="1" noChangeAspect="1"/>
          </p:cNvPicPr>
          <p:nvPr>
            <p:ph sz="quarter" idx="1"/>
          </p:nvPr>
        </p:nvPicPr>
        <p:blipFill>
          <a:blip r:embed="rId2" cstate="print"/>
          <a:stretch>
            <a:fillRect/>
          </a:stretch>
        </p:blipFill>
        <p:spPr>
          <a:xfrm>
            <a:off x="381000" y="228600"/>
            <a:ext cx="8153400" cy="2102747"/>
          </a:xfrm>
        </p:spPr>
      </p:pic>
      <p:pic>
        <p:nvPicPr>
          <p:cNvPr id="5" name="Picture 4" descr="h46774.jpg"/>
          <p:cNvPicPr>
            <a:picLocks noChangeAspect="1"/>
          </p:cNvPicPr>
          <p:nvPr/>
        </p:nvPicPr>
        <p:blipFill>
          <a:blip r:embed="rId3" cstate="print"/>
          <a:stretch>
            <a:fillRect/>
          </a:stretch>
        </p:blipFill>
        <p:spPr>
          <a:xfrm>
            <a:off x="304800" y="2819400"/>
            <a:ext cx="4852852" cy="3200400"/>
          </a:xfrm>
          <a:prstGeom prst="rect">
            <a:avLst/>
          </a:prstGeom>
        </p:spPr>
      </p:pic>
      <p:pic>
        <p:nvPicPr>
          <p:cNvPr id="6" name="Picture 5" descr="maine.jpg"/>
          <p:cNvPicPr>
            <a:picLocks noChangeAspect="1"/>
          </p:cNvPicPr>
          <p:nvPr/>
        </p:nvPicPr>
        <p:blipFill>
          <a:blip r:embed="rId4" cstate="print"/>
          <a:stretch>
            <a:fillRect/>
          </a:stretch>
        </p:blipFill>
        <p:spPr>
          <a:xfrm>
            <a:off x="5334000" y="2514600"/>
            <a:ext cx="3810000" cy="39878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is Declared</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10000"/>
          </a:bodyPr>
          <a:lstStyle/>
          <a:p>
            <a:r>
              <a:rPr lang="en-US" dirty="0" smtClean="0"/>
              <a:t>McKinley swayed to act by public opinion and his own party members (Teddy Roosevelt, Henry Cabot Lodge).  By April 11, 1898 McKinley ask Congress for power to use armed forces in Cuba to protect American property and trade.  April 20- Congress approved and declared Cuba independent,  demanded withdrawal of Spanish troops.  </a:t>
            </a:r>
          </a:p>
          <a:p>
            <a:pPr lvl="1"/>
            <a:r>
              <a:rPr lang="en-US" dirty="0" smtClean="0"/>
              <a:t>Teller Amendment added by Senate.  Said US had no intention to retain control over Cuba</a:t>
            </a:r>
          </a:p>
          <a:p>
            <a:r>
              <a:rPr lang="en-US" dirty="0" smtClean="0"/>
              <a:t>McKinley signed and Spain sent a letter.  April 22, McKinley announce blockade of Cuba= an act of war.  Spain declared war on April 24</a:t>
            </a:r>
            <a:r>
              <a:rPr lang="en-US" baseline="30000" dirty="0" smtClean="0"/>
              <a:t>th</a:t>
            </a:r>
            <a:r>
              <a:rPr lang="en-US" dirty="0" smtClean="0"/>
              <a:t>, but Congress wanted to be first to do this.  US declared war on 25</a:t>
            </a:r>
            <a:r>
              <a:rPr lang="en-US" baseline="30000" dirty="0" smtClean="0"/>
              <a:t>th</a:t>
            </a:r>
            <a:r>
              <a:rPr lang="en-US" dirty="0" smtClean="0"/>
              <a:t>, but made it retroactive to April 21, 1898.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War in the Philippines and in the Caribbean</a:t>
            </a:r>
            <a:endParaRPr lang="en-US" dirty="0"/>
          </a:p>
        </p:txBody>
      </p:sp>
      <p:sp>
        <p:nvSpPr>
          <p:cNvPr id="5" name="Content Placeholder 4"/>
          <p:cNvSpPr>
            <a:spLocks noGrp="1"/>
          </p:cNvSpPr>
          <p:nvPr>
            <p:ph sz="quarter" idx="1"/>
          </p:nvPr>
        </p:nvSpPr>
        <p:spPr>
          <a:xfrm>
            <a:off x="0" y="1600200"/>
            <a:ext cx="9144000" cy="5257800"/>
          </a:xfrm>
        </p:spPr>
        <p:txBody>
          <a:bodyPr>
            <a:normAutofit fontScale="92500" lnSpcReduction="10000"/>
          </a:bodyPr>
          <a:lstStyle/>
          <a:p>
            <a:r>
              <a:rPr lang="en-US" dirty="0" smtClean="0"/>
              <a:t>Spain had Pacific colonies of Philippines and Guam, some outposts in Africa, and Puerto Rico.  Roosevelt sent Commodore George Dewey to Manila Bay in Philippines.</a:t>
            </a:r>
          </a:p>
          <a:p>
            <a:pPr lvl="1"/>
            <a:r>
              <a:rPr lang="en-US" dirty="0" smtClean="0"/>
              <a:t>April 30, U.S. Pacific fleet arrived and opened fire on Spanish warships.  Within hours, Dewey and men captured or destroyed all Spanish warships.  Filipinos (under Emilio Aguinaldo) on side of America to gain freedom from Spain.  They joined with American forces against Spanish. August 13, Spanish troops surrendered to U.S.</a:t>
            </a:r>
          </a:p>
          <a:p>
            <a:r>
              <a:rPr lang="en-US" dirty="0" smtClean="0"/>
              <a:t>  In Caribbean- US sets up naval blockade of Cuba and traps Spanish fleet in harbor of Santiago de Cuba.</a:t>
            </a:r>
          </a:p>
          <a:p>
            <a:pPr lvl="1"/>
            <a:r>
              <a:rPr lang="en-US" dirty="0" smtClean="0"/>
              <a:t>US Navy was very strong, but Army was not.  Had a many inexperienced and ill-trained volunteer soldiers, lacked supplies, ineffective leaders.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wey.jpg"/>
          <p:cNvPicPr>
            <a:picLocks noGrp="1" noChangeAspect="1"/>
          </p:cNvPicPr>
          <p:nvPr>
            <p:ph sz="quarter" idx="1"/>
          </p:nvPr>
        </p:nvPicPr>
        <p:blipFill>
          <a:blip r:embed="rId2" cstate="print"/>
          <a:stretch>
            <a:fillRect/>
          </a:stretch>
        </p:blipFill>
        <p:spPr>
          <a:xfrm>
            <a:off x="0" y="3352800"/>
            <a:ext cx="2980764" cy="2667000"/>
          </a:xfrm>
        </p:spPr>
      </p:pic>
      <p:pic>
        <p:nvPicPr>
          <p:cNvPr id="5" name="Picture 4" descr="manila_bay_print.jpg"/>
          <p:cNvPicPr>
            <a:picLocks noChangeAspect="1"/>
          </p:cNvPicPr>
          <p:nvPr/>
        </p:nvPicPr>
        <p:blipFill>
          <a:blip r:embed="rId3" cstate="print"/>
          <a:stretch>
            <a:fillRect/>
          </a:stretch>
        </p:blipFill>
        <p:spPr>
          <a:xfrm>
            <a:off x="3124200" y="152400"/>
            <a:ext cx="5715000" cy="44386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Teddy Roosevelt and the Rough Riders</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r>
              <a:rPr lang="en-US" dirty="0" smtClean="0"/>
              <a:t>US forces land in Cuba in June 1898- head to Santiago.  Included African-American regiments (Buffalo Soldiers under “Blackjack” John Pershing) and former Asst. Sec. of Navy, Teddy Roosevelt.  He was leading volunteer cavalry known as Rough Riders.</a:t>
            </a:r>
          </a:p>
          <a:p>
            <a:r>
              <a:rPr lang="en-US" dirty="0" smtClean="0"/>
              <a:t>July 1:  Hot air balloon used to scope out heights.  Rough Riders (sans horses), white, and African-American Regiments charged up Kettle Hill.  Faced heat exhaustion, continuous fire from Spanish, but finally clear the way and take over heights.  </a:t>
            </a:r>
          </a:p>
          <a:p>
            <a:pPr lvl="1"/>
            <a:r>
              <a:rPr lang="en-US" dirty="0" smtClean="0"/>
              <a:t>"...the entire command moved forward as coolly as though the buzzing of bullets was the humming of bees. White regiments, black regiments, regulars and Rough Riders, representing the young manhood of the North and the South, fought shoulder to shoulder, unmindful of race or color, unmindful of whether commanded by ex-Confederate or not, and mindful of only their common duty as Americans.” -Pershing</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and Regulation</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People want government to be efficient and responsive to constituents (voters).</a:t>
            </a:r>
          </a:p>
          <a:p>
            <a:r>
              <a:rPr lang="en-US" dirty="0" smtClean="0"/>
              <a:t>State and local </a:t>
            </a:r>
            <a:r>
              <a:rPr lang="en-US" dirty="0" err="1" smtClean="0"/>
              <a:t>gov</a:t>
            </a:r>
            <a:r>
              <a:rPr lang="en-US" dirty="0" smtClean="0"/>
              <a:t>. pass laws to regulate RR, mines, mills, other large businesses.  </a:t>
            </a:r>
          </a:p>
          <a:p>
            <a:r>
              <a:rPr lang="en-US" dirty="0" smtClean="0"/>
              <a:t>Robert La </a:t>
            </a:r>
            <a:r>
              <a:rPr lang="en-US" dirty="0" err="1" smtClean="0"/>
              <a:t>Follette</a:t>
            </a:r>
            <a:r>
              <a:rPr lang="en-US" dirty="0" smtClean="0"/>
              <a:t> (Wisconsin Governor and Senator)- did not mean to “smash corporations, but merely to drive them out of politics and then to treat them exactly the same as other people are treated.”</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oseveltroughriders.jpg"/>
          <p:cNvPicPr>
            <a:picLocks noGrp="1" noChangeAspect="1"/>
          </p:cNvPicPr>
          <p:nvPr>
            <p:ph sz="quarter" idx="1"/>
          </p:nvPr>
        </p:nvPicPr>
        <p:blipFill>
          <a:blip r:embed="rId2" cstate="print"/>
          <a:stretch>
            <a:fillRect/>
          </a:stretch>
        </p:blipFill>
        <p:spPr>
          <a:xfrm>
            <a:off x="228600" y="1676400"/>
            <a:ext cx="4906892" cy="3429000"/>
          </a:xfrm>
        </p:spPr>
      </p:pic>
      <p:pic>
        <p:nvPicPr>
          <p:cNvPr id="5" name="Picture 4" descr="IH173834.jpg"/>
          <p:cNvPicPr>
            <a:picLocks noChangeAspect="1"/>
          </p:cNvPicPr>
          <p:nvPr/>
        </p:nvPicPr>
        <p:blipFill>
          <a:blip r:embed="rId3" cstate="print"/>
          <a:stretch>
            <a:fillRect/>
          </a:stretch>
        </p:blipFill>
        <p:spPr>
          <a:xfrm>
            <a:off x="5334000" y="1219200"/>
            <a:ext cx="3553778" cy="416052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Juan Hill</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10000"/>
          </a:bodyPr>
          <a:lstStyle/>
          <a:p>
            <a:r>
              <a:rPr lang="en-US" dirty="0" smtClean="0"/>
              <a:t>July 2:  Soldiers and officers face rifle and artillery fire as wait for orders that Americans had captured San Juan and they could begin to take the heights.    </a:t>
            </a:r>
          </a:p>
          <a:p>
            <a:r>
              <a:rPr lang="en-US" dirty="0" smtClean="0"/>
              <a:t>Spanish forces were entrenched at top of the hill and held ability to fire directly on approaching Americans.  American forces move up the hill, facing high casualties.  Buffalo soldiers and white infantry units ascend.  Roosevelt calls for his Rough Riders to leave Kettle Hill and assist, although fighting almost over.  Despite this- TR and RRs get much fame from their role in taking the heights.  Black effort nearly disappears into history.</a:t>
            </a:r>
          </a:p>
          <a:p>
            <a:r>
              <a:rPr lang="en-US" dirty="0" smtClean="0"/>
              <a:t>July 4</a:t>
            </a:r>
            <a:r>
              <a:rPr lang="en-US" baseline="30000" dirty="0" smtClean="0"/>
              <a:t>th</a:t>
            </a:r>
            <a:r>
              <a:rPr lang="en-US" dirty="0" smtClean="0"/>
              <a:t>- US naval fleet destroys Spanish fleet and later (July 25</a:t>
            </a:r>
            <a:r>
              <a:rPr lang="en-US" baseline="30000" dirty="0" smtClean="0"/>
              <a:t>th</a:t>
            </a:r>
            <a:r>
              <a:rPr lang="en-US" dirty="0" smtClean="0"/>
              <a:t>) invades Spanish held Puerto Rico.  Military rule for protection.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lloon-san-juan.jpg"/>
          <p:cNvPicPr>
            <a:picLocks noGrp="1" noChangeAspect="1"/>
          </p:cNvPicPr>
          <p:nvPr>
            <p:ph sz="quarter" idx="1"/>
          </p:nvPr>
        </p:nvPicPr>
        <p:blipFill>
          <a:blip r:embed="rId2" cstate="print"/>
          <a:stretch>
            <a:fillRect/>
          </a:stretch>
        </p:blipFill>
        <p:spPr>
          <a:xfrm>
            <a:off x="228600" y="1524000"/>
            <a:ext cx="4128821" cy="3962400"/>
          </a:xfrm>
        </p:spPr>
      </p:pic>
      <p:pic>
        <p:nvPicPr>
          <p:cNvPr id="5" name="Picture 4" descr="san-juan-trenches-7-1-1898.jpg"/>
          <p:cNvPicPr>
            <a:picLocks noChangeAspect="1"/>
          </p:cNvPicPr>
          <p:nvPr/>
        </p:nvPicPr>
        <p:blipFill>
          <a:blip r:embed="rId3" cstate="print"/>
          <a:stretch>
            <a:fillRect/>
          </a:stretch>
        </p:blipFill>
        <p:spPr>
          <a:xfrm>
            <a:off x="4781550" y="3685309"/>
            <a:ext cx="4362450" cy="3172691"/>
          </a:xfrm>
          <a:prstGeom prst="rect">
            <a:avLst/>
          </a:prstGeom>
        </p:spPr>
      </p:pic>
      <p:pic>
        <p:nvPicPr>
          <p:cNvPr id="6" name="Picture 5" descr="index.jpg"/>
          <p:cNvPicPr>
            <a:picLocks noChangeAspect="1"/>
          </p:cNvPicPr>
          <p:nvPr/>
        </p:nvPicPr>
        <p:blipFill>
          <a:blip r:embed="rId4" cstate="print"/>
          <a:stretch>
            <a:fillRect/>
          </a:stretch>
        </p:blipFill>
        <p:spPr>
          <a:xfrm>
            <a:off x="4648200" y="0"/>
            <a:ext cx="4495800" cy="343692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Treaty of Paris</a:t>
            </a:r>
            <a:endParaRPr lang="en-US" dirty="0"/>
          </a:p>
        </p:txBody>
      </p:sp>
      <p:sp>
        <p:nvSpPr>
          <p:cNvPr id="3" name="Content Placeholder 2"/>
          <p:cNvSpPr>
            <a:spLocks noGrp="1"/>
          </p:cNvSpPr>
          <p:nvPr>
            <p:ph sz="quarter" idx="1"/>
          </p:nvPr>
        </p:nvSpPr>
        <p:spPr/>
        <p:txBody>
          <a:bodyPr/>
          <a:lstStyle/>
          <a:p>
            <a:r>
              <a:rPr lang="en-US" dirty="0" smtClean="0"/>
              <a:t>US and Spain signed an ARMISTICE (cease-fire) on August 12</a:t>
            </a:r>
            <a:r>
              <a:rPr lang="en-US" baseline="30000" dirty="0" smtClean="0"/>
              <a:t>th</a:t>
            </a:r>
            <a:r>
              <a:rPr lang="en-US" dirty="0" smtClean="0"/>
              <a:t>.  Ended the 15-week “splendid little war” (Sec. of State- John Hay).  </a:t>
            </a:r>
          </a:p>
          <a:p>
            <a:r>
              <a:rPr lang="en-US" dirty="0" smtClean="0"/>
              <a:t>Dec. 10, 1898- US and Spain met in Paris to agree on treaty.  Spain freed Cuba, Guam and Puerto Rico turned over to US, and Philippines sold to US for $20 million.  Feb. 6</a:t>
            </a:r>
            <a:r>
              <a:rPr lang="en-US" baseline="30000" dirty="0" smtClean="0"/>
              <a:t>th</a:t>
            </a:r>
            <a:r>
              <a:rPr lang="en-US" dirty="0" smtClean="0"/>
              <a:t>, 1899- Senate approved treaty- an empire is born.</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 10, Sec. 3:</a:t>
            </a:r>
            <a:br>
              <a:rPr lang="en-US" dirty="0" smtClean="0"/>
            </a:br>
            <a:r>
              <a:rPr lang="en-US" dirty="0" smtClean="0"/>
              <a:t>Acquiring new land</a:t>
            </a:r>
            <a:endParaRPr lang="en-US" dirty="0"/>
          </a:p>
        </p:txBody>
      </p:sp>
      <p:sp>
        <p:nvSpPr>
          <p:cNvPr id="5" name="Subtitle 4"/>
          <p:cNvSpPr>
            <a:spLocks noGrp="1"/>
          </p:cNvSpPr>
          <p:nvPr>
            <p:ph type="subTitle" idx="1"/>
          </p:nvPr>
        </p:nvSpPr>
        <p:spPr/>
        <p:txBody>
          <a:bodyPr/>
          <a:lstStyle/>
          <a:p>
            <a:r>
              <a:rPr lang="en-US" dirty="0" smtClean="0"/>
              <a:t>Puerto Rico, Cuba, Philippines, China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PUERTO RICO</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PR acquired by U.S. in Treaty of Paris after the Spanish-American War.   </a:t>
            </a:r>
          </a:p>
          <a:p>
            <a:pPr lvl="1"/>
            <a:r>
              <a:rPr lang="en-US" dirty="0" smtClean="0"/>
              <a:t>During war, U.S. military occupied the island to bring protection to all people &amp; property, to promote prosperity,  &amp; bestow blessings of U.S. government.  </a:t>
            </a:r>
          </a:p>
          <a:p>
            <a:r>
              <a:rPr lang="en-US" dirty="0" smtClean="0"/>
              <a:t>PR important for maintaining a U.S. presence in the Caribbean and to protect future canal in Panama.  Foraker Act passed in 1900 to set up a civil government for PR</a:t>
            </a:r>
            <a:r>
              <a:rPr lang="en-US" dirty="0" smtClean="0"/>
              <a:t>.</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1"/>
            <a:r>
              <a:rPr lang="en-US" dirty="0"/>
              <a:t>Act ended military rule, gave president power to appoint Governor of PR, set up Legislature (upper house-</a:t>
            </a:r>
            <a:r>
              <a:rPr lang="en-US" dirty="0" err="1"/>
              <a:t>Pres</a:t>
            </a:r>
            <a:r>
              <a:rPr lang="en-US" dirty="0"/>
              <a:t>, lower house-vote of people).</a:t>
            </a:r>
          </a:p>
          <a:p>
            <a:pPr lvl="1"/>
            <a:r>
              <a:rPr lang="en-US" dirty="0"/>
              <a:t>1901- Supreme Court says Constitution does not apply to territories.  Congress could extend U.S. citizenship, which it gave to PR in 1917 along with ability to elect both houses of legislature</a:t>
            </a:r>
          </a:p>
          <a:p>
            <a:endParaRPr lang="en-US" dirty="0"/>
          </a:p>
        </p:txBody>
      </p:sp>
    </p:spTree>
    <p:extLst>
      <p:ext uri="{BB962C8B-B14F-4D97-AF65-F5344CB8AC3E}">
        <p14:creationId xmlns:p14="http://schemas.microsoft.com/office/powerpoint/2010/main" val="1480747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990600"/>
          </a:xfrm>
        </p:spPr>
        <p:txBody>
          <a:bodyPr/>
          <a:lstStyle/>
          <a:p>
            <a:r>
              <a:rPr lang="en-US" dirty="0" smtClean="0"/>
              <a:t>CUBA</a:t>
            </a:r>
            <a:endParaRPr lang="en-US" dirty="0"/>
          </a:p>
        </p:txBody>
      </p:sp>
      <p:sp>
        <p:nvSpPr>
          <p:cNvPr id="3" name="Content Placeholder 2"/>
          <p:cNvSpPr>
            <a:spLocks noGrp="1"/>
          </p:cNvSpPr>
          <p:nvPr>
            <p:ph sz="quarter" idx="1"/>
          </p:nvPr>
        </p:nvSpPr>
        <p:spPr>
          <a:xfrm>
            <a:off x="0" y="838200"/>
            <a:ext cx="9144000" cy="6019800"/>
          </a:xfrm>
        </p:spPr>
        <p:txBody>
          <a:bodyPr>
            <a:normAutofit fontScale="92500" lnSpcReduction="10000"/>
          </a:bodyPr>
          <a:lstStyle/>
          <a:p>
            <a:r>
              <a:rPr lang="en-US" dirty="0" smtClean="0"/>
              <a:t>After Spanish-American war, U.S. troops still occupied Cuba.  </a:t>
            </a:r>
          </a:p>
          <a:p>
            <a:pPr lvl="1"/>
            <a:r>
              <a:rPr lang="en-US" dirty="0" smtClean="0"/>
              <a:t>Same government officials as under Spain, protestors imprisoned or exiled.</a:t>
            </a:r>
          </a:p>
          <a:p>
            <a:pPr lvl="1"/>
            <a:r>
              <a:rPr lang="en-US" dirty="0" smtClean="0"/>
              <a:t>American military </a:t>
            </a:r>
            <a:r>
              <a:rPr lang="en-US" dirty="0" err="1" smtClean="0"/>
              <a:t>gov</a:t>
            </a:r>
            <a:r>
              <a:rPr lang="en-US" dirty="0" smtClean="0"/>
              <a:t>. provided food and clothing, helped farmers, founded schools, improved sanitation and medical research (eliminated yellow fever).</a:t>
            </a:r>
          </a:p>
          <a:p>
            <a:r>
              <a:rPr lang="en-US" dirty="0" smtClean="0"/>
              <a:t>1900- new Cuban government set up and wrote constitution.  1901, U.S. Congress push for Cuba to adopt the Platt Amendment.</a:t>
            </a:r>
          </a:p>
          <a:p>
            <a:pPr lvl="1"/>
            <a:r>
              <a:rPr lang="en-US" dirty="0" smtClean="0"/>
              <a:t>US had right to intervene in Cuba, US could buy/lease land for naval interests, no treaties allowed that limit independence or allow foreign power to control any part of territory, couldn’t go into debt.</a:t>
            </a:r>
          </a:p>
          <a:p>
            <a:pPr lvl="1"/>
            <a:r>
              <a:rPr lang="en-US" dirty="0" smtClean="0"/>
              <a:t>U.S. would not withdraw army until Cuba accepted Platt Amendment.  Many protestors who want to take up arms against Americans.  Cubans finally agree in 1903- add to Constitution and stays in affect as a treaty until 1934</a:t>
            </a:r>
            <a:r>
              <a:rPr lang="en-US" dirty="0" smtClean="0"/>
              <a:t>.</a:t>
            </a: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Cuba became a U.S. protectorate- country whose affairs are partially controlled by a stronger power.</a:t>
            </a:r>
          </a:p>
          <a:p>
            <a:r>
              <a:rPr lang="en-US" dirty="0"/>
              <a:t>U.S. want to retain political presence in Cuba to protect U.S. investments and business interests.</a:t>
            </a:r>
          </a:p>
          <a:p>
            <a:endParaRPr lang="en-US" dirty="0"/>
          </a:p>
        </p:txBody>
      </p:sp>
    </p:spTree>
    <p:extLst>
      <p:ext uri="{BB962C8B-B14F-4D97-AF65-F5344CB8AC3E}">
        <p14:creationId xmlns:p14="http://schemas.microsoft.com/office/powerpoint/2010/main" val="1420708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PHILIPPINES</a:t>
            </a:r>
            <a:endParaRPr lang="en-US" dirty="0"/>
          </a:p>
        </p:txBody>
      </p:sp>
      <p:sp>
        <p:nvSpPr>
          <p:cNvPr id="3" name="Content Placeholder 2"/>
          <p:cNvSpPr>
            <a:spLocks noGrp="1"/>
          </p:cNvSpPr>
          <p:nvPr>
            <p:ph sz="quarter" idx="1"/>
          </p:nvPr>
        </p:nvSpPr>
        <p:spPr>
          <a:xfrm>
            <a:off x="0" y="1447800"/>
            <a:ext cx="9144000" cy="5791200"/>
          </a:xfrm>
        </p:spPr>
        <p:txBody>
          <a:bodyPr>
            <a:normAutofit/>
          </a:bodyPr>
          <a:lstStyle/>
          <a:p>
            <a:r>
              <a:rPr lang="en-US" dirty="0" smtClean="0"/>
              <a:t>Filipinos initially on side of U.S. against Spanish control.  Outraged after Treaty of Paris- feel betrayed (believed U.S. promised independence).</a:t>
            </a:r>
          </a:p>
          <a:p>
            <a:pPr lvl="1"/>
            <a:r>
              <a:rPr lang="en-US" dirty="0" smtClean="0"/>
              <a:t>U.S. took over role of Spain- an imposing authority</a:t>
            </a:r>
          </a:p>
          <a:p>
            <a:r>
              <a:rPr lang="en-US" dirty="0" smtClean="0"/>
              <a:t>Feb. 1899- Filipinos (Emilio Aguinaldo) rebel against U.S. and turn to guerrilla tactics.</a:t>
            </a:r>
          </a:p>
          <a:p>
            <a:pPr lvl="1"/>
            <a:r>
              <a:rPr lang="en-US" dirty="0" smtClean="0"/>
              <a:t>U.S. force Filipinos into designated “zones” (poor sanitation, starvation, disease rampant).</a:t>
            </a:r>
          </a:p>
          <a:p>
            <a:pPr lvl="1"/>
            <a:r>
              <a:rPr lang="en-US" dirty="0" smtClean="0"/>
              <a:t>White soldiers see Filipinos as inferior.  Many black soldiers condemned by blacks in U.S. for spreading racial prejudice- some desert and aid Filipinos, many remain loyal and fight with U.S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National Child Labor Committee works to investigate child labor conditions.  Push for reform to wages, working hours, age limits, etc.</a:t>
            </a:r>
          </a:p>
          <a:p>
            <a:r>
              <a:rPr lang="en-US" dirty="0"/>
              <a:t>Bunting v. Oregon (1917)- 10 hr. workday for men, laws passed for workers’ compensation (for families of hurt or killed), benefits for workers, </a:t>
            </a:r>
          </a:p>
          <a:p>
            <a:pPr marL="0" indent="0">
              <a:buNone/>
            </a:pPr>
            <a:endParaRPr lang="en-US" dirty="0"/>
          </a:p>
        </p:txBody>
      </p:sp>
    </p:spTree>
    <p:extLst>
      <p:ext uri="{BB962C8B-B14F-4D97-AF65-F5344CB8AC3E}">
        <p14:creationId xmlns:p14="http://schemas.microsoft.com/office/powerpoint/2010/main" val="670984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Rebellion ended in 1902.  U.S. appoint Governor, legislature formed.  Under American rule, Philippines gradually gain independence (July 4, 1946)</a:t>
            </a:r>
          </a:p>
          <a:p>
            <a:endParaRPr lang="en-US" dirty="0"/>
          </a:p>
        </p:txBody>
      </p:sp>
    </p:spTree>
    <p:extLst>
      <p:ext uri="{BB962C8B-B14F-4D97-AF65-F5344CB8AC3E}">
        <p14:creationId xmlns:p14="http://schemas.microsoft.com/office/powerpoint/2010/main" val="1186338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sz="quarter" idx="1"/>
          </p:nvPr>
        </p:nvSpPr>
        <p:spPr>
          <a:xfrm>
            <a:off x="0" y="990600"/>
            <a:ext cx="9144000" cy="5867400"/>
          </a:xfrm>
        </p:spPr>
        <p:txBody>
          <a:bodyPr>
            <a:normAutofit/>
          </a:bodyPr>
          <a:lstStyle/>
          <a:p>
            <a:r>
              <a:rPr lang="en-US" dirty="0" smtClean="0"/>
              <a:t>European countries already present in Asia/China.  U.S. saw Philippines as gateway into China:  new markets for U.S. products, investment opportunities.</a:t>
            </a:r>
          </a:p>
          <a:p>
            <a:r>
              <a:rPr lang="en-US" dirty="0" smtClean="0"/>
              <a:t>1899, Open Door notes issued by U.S. (John Hay, Sec. of State):  letters to leaders of imperialist nations proposing that trading rights be shared w/ U.S. (creating an open door).  </a:t>
            </a:r>
          </a:p>
          <a:p>
            <a:pPr lvl="1"/>
            <a:r>
              <a:rPr lang="en-US" dirty="0" smtClean="0"/>
              <a:t>No national monopolies on trade w/ any part of </a:t>
            </a:r>
            <a:r>
              <a:rPr lang="en-US" dirty="0" smtClean="0"/>
              <a:t>China</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Boxer Rebellion:  China was free, but dominated by Europeans in cities.  Boxers were group of Chinese that wanted to rid the country of “foreign devils.”</a:t>
            </a:r>
          </a:p>
          <a:p>
            <a:pPr lvl="1"/>
            <a:r>
              <a:rPr lang="en-US" dirty="0"/>
              <a:t>Killed many missionaries and other foreigners, Chinese converts to Christianity.  Saw Western powers as a corrupt influence (government, religion, traditions, economy).</a:t>
            </a:r>
          </a:p>
          <a:p>
            <a:pPr lvl="1"/>
            <a:r>
              <a:rPr lang="en-US" dirty="0"/>
              <a:t>1900- British, French, German, Japanese, American troops.  Within months, put down the Boxer Rebellion- many Chinese die in the fight.</a:t>
            </a:r>
          </a:p>
          <a:p>
            <a:pPr lvl="1"/>
            <a:endParaRPr lang="en-US" dirty="0"/>
          </a:p>
          <a:p>
            <a:endParaRPr lang="en-US" dirty="0"/>
          </a:p>
          <a:p>
            <a:endParaRPr lang="en-US" dirty="0"/>
          </a:p>
        </p:txBody>
      </p:sp>
    </p:spTree>
    <p:extLst>
      <p:ext uri="{BB962C8B-B14F-4D97-AF65-F5344CB8AC3E}">
        <p14:creationId xmlns:p14="http://schemas.microsoft.com/office/powerpoint/2010/main" val="24349808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0" y="1447800"/>
            <a:ext cx="9144000" cy="5410200"/>
          </a:xfrm>
        </p:spPr>
        <p:txBody>
          <a:bodyPr>
            <a:normAutofit/>
          </a:bodyPr>
          <a:lstStyle/>
          <a:p>
            <a:r>
              <a:rPr lang="en-US" dirty="0" smtClean="0"/>
              <a:t>After Boxer Rebellion, U.S. issue another series of Open Door notes to prevent European powers from claiming more control of China.</a:t>
            </a:r>
          </a:p>
          <a:p>
            <a:pPr lvl="1"/>
            <a:r>
              <a:rPr lang="en-US" dirty="0" smtClean="0"/>
              <a:t>Keep safe the principle of equal and impartial trade</a:t>
            </a:r>
          </a:p>
          <a:p>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U.S. beliefs about industrial capitalist economy:</a:t>
            </a:r>
          </a:p>
          <a:p>
            <a:pPr lvl="1"/>
            <a:r>
              <a:rPr lang="en-US" dirty="0"/>
              <a:t>Growth of economy dependent on exports</a:t>
            </a:r>
          </a:p>
          <a:p>
            <a:pPr lvl="1"/>
            <a:r>
              <a:rPr lang="en-US" dirty="0"/>
              <a:t>The right to intervene to keep foreign markets open</a:t>
            </a:r>
          </a:p>
          <a:p>
            <a:pPr lvl="1"/>
            <a:r>
              <a:rPr lang="en-US" dirty="0"/>
              <a:t>Any area closed to U.S. products, citizens, ideas was a threat to U.S. survival</a:t>
            </a:r>
          </a:p>
          <a:p>
            <a:r>
              <a:rPr lang="en-US" dirty="0"/>
              <a:t>Anti-Imperialism in America:  U.S. should not rule over other people without their consent</a:t>
            </a:r>
          </a:p>
          <a:p>
            <a:pPr lvl="1"/>
            <a:r>
              <a:rPr lang="en-US" dirty="0"/>
              <a:t>Mark Twain, Jane Addams, Grover Cleveland, Andrew Carnegie</a:t>
            </a:r>
          </a:p>
          <a:p>
            <a:endParaRPr lang="en-US" dirty="0"/>
          </a:p>
        </p:txBody>
      </p:sp>
    </p:spTree>
    <p:extLst>
      <p:ext uri="{BB962C8B-B14F-4D97-AF65-F5344CB8AC3E}">
        <p14:creationId xmlns:p14="http://schemas.microsoft.com/office/powerpoint/2010/main" val="5786907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 10, sec. 4:  America as a world power</a:t>
            </a:r>
            <a:endParaRPr lang="en-US" dirty="0"/>
          </a:p>
        </p:txBody>
      </p:sp>
      <p:sp>
        <p:nvSpPr>
          <p:cNvPr id="5" name="Subtitle 4"/>
          <p:cNvSpPr>
            <a:spLocks noGrp="1"/>
          </p:cNvSpPr>
          <p:nvPr>
            <p:ph type="subTitle" idx="1"/>
          </p:nvPr>
        </p:nvSpPr>
        <p:spPr/>
        <p:txBody>
          <a:bodyPr/>
          <a:lstStyle/>
          <a:p>
            <a:r>
              <a:rPr lang="en-US" dirty="0" smtClean="0"/>
              <a:t>Foreign policy under Roosevelt and Wilson</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Teddy Roosevelt as President	</a:t>
            </a:r>
            <a:endParaRPr lang="en-US" dirty="0"/>
          </a:p>
        </p:txBody>
      </p:sp>
      <p:sp>
        <p:nvSpPr>
          <p:cNvPr id="3" name="Content Placeholder 2"/>
          <p:cNvSpPr>
            <a:spLocks noGrp="1"/>
          </p:cNvSpPr>
          <p:nvPr>
            <p:ph sz="quarter" idx="1"/>
          </p:nvPr>
        </p:nvSpPr>
        <p:spPr>
          <a:xfrm>
            <a:off x="0" y="1143000"/>
            <a:ext cx="9144000" cy="5715000"/>
          </a:xfrm>
        </p:spPr>
        <p:txBody>
          <a:bodyPr>
            <a:normAutofit/>
          </a:bodyPr>
          <a:lstStyle/>
          <a:p>
            <a:r>
              <a:rPr lang="en-US" dirty="0" smtClean="0"/>
              <a:t>1901- Roosevelt became President when McKinley was assassination.  Refused to let Europe control world’s political and economic destiny.</a:t>
            </a:r>
          </a:p>
          <a:p>
            <a:r>
              <a:rPr lang="en-US" dirty="0" smtClean="0"/>
              <a:t>PEACEMAKER:  Russo-Japanese war broke out in 1904 over control of Korea.  Japanese destroyed Russian navy twice.  As they run out of men/money, reach out to TR to negotiate peace talks with Russia.  Met in Portsmouth, NH and Treaty of Portsmouth ended war.  For his role, TR received Nobel Peace Prize in 1906</a:t>
            </a:r>
            <a:r>
              <a:rPr lang="en-US" dirty="0" smtClean="0"/>
              <a:t>.</a:t>
            </a: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PANAMA CANAL:  Purpose to reduce travel time for commercial/military ships.  1903- U.S. purchase claim for $40 million to canal that was being built by the French (gave up after 10 years) through Panama.</a:t>
            </a:r>
          </a:p>
          <a:p>
            <a:endParaRPr lang="en-US" dirty="0"/>
          </a:p>
        </p:txBody>
      </p:sp>
    </p:spTree>
    <p:extLst>
      <p:ext uri="{BB962C8B-B14F-4D97-AF65-F5344CB8AC3E}">
        <p14:creationId xmlns:p14="http://schemas.microsoft.com/office/powerpoint/2010/main" val="31953476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Panama Canal</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Before work could start, U.S. had to get permission from Colombia (owned Panama at time).  Nov., 1903- Agent to U.S. (Philippe Bunau-Varilla) help organize Panamanian rebellion to overthrow Colombian rule.  U.S. sends warships to back up rebels.  15 days later, U.S. and Panama sign treat for U.S. to pay lump sum ($10 mil.) and rent for “canal zone.”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Work started in 1904 and by 1913, had over 43,000 workers (Italy, Spain, blacks from West Indies).  More than 5,000 died from disease or accident.  Canal opened in 1914.</a:t>
            </a:r>
          </a:p>
          <a:p>
            <a:r>
              <a:rPr lang="en-US" dirty="0"/>
              <a:t>U.S. relations in Latin America had diminished because of support of rebellion in Panama.  1925- U.S. give Colombia $25 mil. To compensate for loss of territory.</a:t>
            </a:r>
          </a:p>
          <a:p>
            <a:endParaRPr lang="en-US" dirty="0"/>
          </a:p>
        </p:txBody>
      </p:sp>
    </p:spTree>
    <p:extLst>
      <p:ext uri="{BB962C8B-B14F-4D97-AF65-F5344CB8AC3E}">
        <p14:creationId xmlns:p14="http://schemas.microsoft.com/office/powerpoint/2010/main" val="87192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 in elections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US" dirty="0" smtClean="0"/>
              <a:t>Citizen gain power to create laws.  Could place an initiative  (bill originated by people, not lawmakers) on ballot.  Voters would accept or reject the initiative by referendum (a vote on the initiative).  </a:t>
            </a:r>
          </a:p>
          <a:p>
            <a:r>
              <a:rPr lang="en-US" dirty="0" smtClean="0"/>
              <a:t>Voters also have ability to remove public officials from elected positions  by recall- facing another election before end of their term if enough voters ask for it.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Roosevelt’s Big Stick Policy	</a:t>
            </a:r>
            <a:endParaRPr lang="en-US" dirty="0"/>
          </a:p>
        </p:txBody>
      </p:sp>
      <p:sp>
        <p:nvSpPr>
          <p:cNvPr id="3" name="Content Placeholder 2"/>
          <p:cNvSpPr>
            <a:spLocks noGrp="1"/>
          </p:cNvSpPr>
          <p:nvPr>
            <p:ph sz="quarter" idx="1"/>
          </p:nvPr>
        </p:nvSpPr>
        <p:spPr>
          <a:xfrm>
            <a:off x="0" y="1143000"/>
            <a:ext cx="9144000" cy="5715000"/>
          </a:xfrm>
        </p:spPr>
        <p:txBody>
          <a:bodyPr>
            <a:normAutofit/>
          </a:bodyPr>
          <a:lstStyle/>
          <a:p>
            <a:r>
              <a:rPr lang="en-US" dirty="0" smtClean="0"/>
              <a:t>Roosevelt determined to make U.S. the predominant power in Caribbean and Central America.  Reminded Europe about MONROE DOCTRINE (stay out!) and added ROOSEVELT COROLLARY- if any disorder in Latin America, U.S. would be forced to act as international police power.</a:t>
            </a:r>
          </a:p>
          <a:p>
            <a:pPr lvl="1"/>
            <a:r>
              <a:rPr lang="en-US" dirty="0" smtClean="0"/>
              <a:t>“Speak softly and carry a big stick; you will go far</a:t>
            </a:r>
            <a:r>
              <a:rPr lang="en-US" dirty="0" smtClean="0"/>
              <a:t>.”</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1"/>
            <a:r>
              <a:rPr lang="en-US" dirty="0"/>
              <a:t>U.S. intervene several times.  1911- Nicaraguan rebellion leave nation near bankruptcy. U.S. banks loan money to Nicaragua and collect money back by taking in Nicaraguan custom duties, controlling banks and RRs.</a:t>
            </a:r>
          </a:p>
          <a:p>
            <a:pPr lvl="1"/>
            <a:r>
              <a:rPr lang="en-US" dirty="0"/>
              <a:t>Dollar Diplomacy= U.S. gov. guarantee loans to other countries by American businesspeople.  Use to keep European powers out of Caribbean.  </a:t>
            </a:r>
          </a:p>
          <a:p>
            <a:pPr lvl="1"/>
            <a:endParaRPr lang="en-US" dirty="0"/>
          </a:p>
          <a:p>
            <a:endParaRPr lang="en-US" dirty="0"/>
          </a:p>
        </p:txBody>
      </p:sp>
    </p:spTree>
    <p:extLst>
      <p:ext uri="{BB962C8B-B14F-4D97-AF65-F5344CB8AC3E}">
        <p14:creationId xmlns:p14="http://schemas.microsoft.com/office/powerpoint/2010/main" val="4100969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990600"/>
          </a:xfrm>
        </p:spPr>
        <p:txBody>
          <a:bodyPr/>
          <a:lstStyle/>
          <a:p>
            <a:r>
              <a:rPr lang="en-US" dirty="0" smtClean="0"/>
              <a:t>WOODROW WILSON</a:t>
            </a:r>
            <a:endParaRPr lang="en-US" dirty="0"/>
          </a:p>
        </p:txBody>
      </p:sp>
      <p:sp>
        <p:nvSpPr>
          <p:cNvPr id="3" name="Content Placeholder 2"/>
          <p:cNvSpPr>
            <a:spLocks noGrp="1"/>
          </p:cNvSpPr>
          <p:nvPr>
            <p:ph sz="quarter" idx="1"/>
          </p:nvPr>
        </p:nvSpPr>
        <p:spPr>
          <a:xfrm>
            <a:off x="0" y="914400"/>
            <a:ext cx="9144000" cy="5943600"/>
          </a:xfrm>
        </p:spPr>
        <p:txBody>
          <a:bodyPr>
            <a:normAutofit/>
          </a:bodyPr>
          <a:lstStyle/>
          <a:p>
            <a:r>
              <a:rPr lang="en-US" dirty="0" smtClean="0"/>
              <a:t>Woodrow Wilson becomes Pres. in 1913.  Said U.S. had moral responsibility not to recognize governments in Latin America it viewed as oppressive, undemocratic, or hostile to U.S. interest.</a:t>
            </a:r>
          </a:p>
          <a:p>
            <a:r>
              <a:rPr lang="en-US" dirty="0" smtClean="0"/>
              <a:t>Mexican Revolution:  </a:t>
            </a:r>
            <a:r>
              <a:rPr lang="en-US" dirty="0" err="1" smtClean="0"/>
              <a:t>Porfirio</a:t>
            </a:r>
            <a:r>
              <a:rPr lang="en-US" dirty="0" smtClean="0"/>
              <a:t> Diaz had ruled over Mexico as military dictator for 30 years, but was friend of U.S. and encouraged foreign investment in Mex.  Many oil wells, mines, RRs, ranches make U.S. businessmen, Mex. Politicians/landowners rich- common people live in extreme poverty</a:t>
            </a:r>
            <a:r>
              <a:rPr lang="en-US" dirty="0" smtClean="0"/>
              <a:t>.</a:t>
            </a:r>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a:t>1911- Mexican peasants/workers under Francisco Madero overthrew Diaz.  General </a:t>
            </a:r>
            <a:r>
              <a:rPr lang="en-US" dirty="0" err="1"/>
              <a:t>Victoriano</a:t>
            </a:r>
            <a:r>
              <a:rPr lang="en-US" dirty="0"/>
              <a:t> Huerta took over in 1913 (Madero murdered shortly after).  Wilson refuse to recognize government of “butchers.”</a:t>
            </a:r>
          </a:p>
          <a:p>
            <a:r>
              <a:rPr lang="en-US" dirty="0"/>
              <a:t> April 1914- American sailors arrested on east coast of Mexico.  Wilson sends in Marines to invade &amp; occupy Veracruz (port).  Other countries come in to calm U.S. &amp; Mexico, but goes nowhere.  Only when Huerta regime collapse in 1915 does Wilson withdraw troops.</a:t>
            </a:r>
          </a:p>
          <a:p>
            <a:endParaRPr lang="en-US" dirty="0"/>
          </a:p>
        </p:txBody>
      </p:sp>
    </p:spTree>
    <p:extLst>
      <p:ext uri="{BB962C8B-B14F-4D97-AF65-F5344CB8AC3E}">
        <p14:creationId xmlns:p14="http://schemas.microsoft.com/office/powerpoint/2010/main" val="34778541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Rebellion in Mexico</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t>1915- </a:t>
            </a:r>
            <a:r>
              <a:rPr lang="en-US" dirty="0" err="1" smtClean="0"/>
              <a:t>Venustiano</a:t>
            </a:r>
            <a:r>
              <a:rPr lang="en-US" dirty="0" smtClean="0"/>
              <a:t> Carranza became President, but did not have support of all Mexicans.  Rebels under </a:t>
            </a:r>
            <a:r>
              <a:rPr lang="en-US" dirty="0" err="1" smtClean="0"/>
              <a:t>Pancho</a:t>
            </a:r>
            <a:r>
              <a:rPr lang="en-US" dirty="0" smtClean="0"/>
              <a:t> Villa and </a:t>
            </a:r>
            <a:r>
              <a:rPr lang="en-US" dirty="0" err="1" smtClean="0"/>
              <a:t>Emiliano</a:t>
            </a:r>
            <a:r>
              <a:rPr lang="en-US" dirty="0" smtClean="0"/>
              <a:t> Zapata seek reform.  Both upset at U.S. for recognizing Carranza- murder Americans in Mexico, raid into New Mexico.  Wilson sends John Pershing to catch Villa and sends troops to Mexican border.  Frustrations rise between two countries.  Feb. 1917- Wilson withdraw troops as he faced war in Europe.</a:t>
            </a:r>
          </a:p>
          <a:p>
            <a:r>
              <a:rPr lang="en-US" dirty="0" smtClean="0"/>
              <a:t>Foreign Policy goals achieved by U.S.:  1.  expanded access to foreign markets to grow economy, 2.  build up navy to protect foreign interests, 3. Enforced international peace power to protect dominance in </a:t>
            </a:r>
            <a:r>
              <a:rPr lang="en-US" smtClean="0"/>
              <a:t>Latin America.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17</a:t>
            </a:r>
            <a:r>
              <a:rPr lang="en-US" baseline="30000" dirty="0"/>
              <a:t>th</a:t>
            </a:r>
            <a:r>
              <a:rPr lang="en-US" dirty="0"/>
              <a:t> Amendment- Prior to 1913, State legislature chose state senators.  Gave power to political bosses and corporate heads.  17</a:t>
            </a:r>
            <a:r>
              <a:rPr lang="en-US" baseline="30000" dirty="0"/>
              <a:t>th</a:t>
            </a:r>
            <a:r>
              <a:rPr lang="en-US" dirty="0"/>
              <a:t> Amendment ratified in 1913- direct election of state senators by popular vote</a:t>
            </a:r>
          </a:p>
          <a:p>
            <a:endParaRPr lang="en-US" dirty="0"/>
          </a:p>
        </p:txBody>
      </p:sp>
    </p:spTree>
    <p:extLst>
      <p:ext uri="{BB962C8B-B14F-4D97-AF65-F5344CB8AC3E}">
        <p14:creationId xmlns:p14="http://schemas.microsoft.com/office/powerpoint/2010/main" val="3045012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the Progressive Era</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Many women attend women’s colleges (Vassar, Smith, Wellesley).  Women expected to fulfill traditional domestic role, but colleges offer  excellent education as well (art, literature, history, language, etc.).  Causes women to take skills into reform movements.</a:t>
            </a:r>
          </a:p>
          <a:p>
            <a:r>
              <a:rPr lang="en-US" dirty="0" smtClean="0"/>
              <a:t>National Association of Colored Women (NACW, 1896)- women’s club that managed nurseries, reading rooms, kindergartens.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Susan B. Anthony, Elizabeth Cady Stanton, Lucy Stone, Julia Ward Howe lead new group of women in suffragist movement (right to vote).  National American Woman Suffrage Assoc. (NAWSA, 1890) face opposition from men, textile industry, and liquor industry, among others.</a:t>
            </a:r>
          </a:p>
          <a:p>
            <a:endParaRPr lang="en-US" dirty="0"/>
          </a:p>
        </p:txBody>
      </p:sp>
    </p:spTree>
    <p:extLst>
      <p:ext uri="{BB962C8B-B14F-4D97-AF65-F5344CB8AC3E}">
        <p14:creationId xmlns:p14="http://schemas.microsoft.com/office/powerpoint/2010/main" val="25968521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4703</TotalTime>
  <Words>4889</Words>
  <Application>Microsoft Office PowerPoint</Application>
  <PresentationFormat>On-screen Show (4:3)</PresentationFormat>
  <Paragraphs>192</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Median</vt:lpstr>
      <vt:lpstr>The Progressive era</vt:lpstr>
      <vt:lpstr>Origins of Progressivism</vt:lpstr>
      <vt:lpstr>PowerPoint Presentation</vt:lpstr>
      <vt:lpstr>Reform and Regulation</vt:lpstr>
      <vt:lpstr>PowerPoint Presentation</vt:lpstr>
      <vt:lpstr>Reform in elections</vt:lpstr>
      <vt:lpstr>PowerPoint Presentation</vt:lpstr>
      <vt:lpstr>Women in the Progressive Era</vt:lpstr>
      <vt:lpstr>PowerPoint Presentation</vt:lpstr>
      <vt:lpstr>Theodore Roosevelt</vt:lpstr>
      <vt:lpstr>PowerPoint Presentation</vt:lpstr>
      <vt:lpstr>Roosevelt’s Square Deal</vt:lpstr>
      <vt:lpstr>PowerPoint Presentation</vt:lpstr>
      <vt:lpstr>Other reforms</vt:lpstr>
      <vt:lpstr>PowerPoint Presentation</vt:lpstr>
      <vt:lpstr>Progressivism under Taft</vt:lpstr>
      <vt:lpstr>Progressivism under Taft</vt:lpstr>
      <vt:lpstr>PowerPoint Presentation</vt:lpstr>
      <vt:lpstr>Republican Party splits</vt:lpstr>
      <vt:lpstr>PowerPoint Presentation</vt:lpstr>
      <vt:lpstr>Presidential Election of 1912</vt:lpstr>
      <vt:lpstr>PowerPoint Presentation</vt:lpstr>
      <vt:lpstr>Wilson’s New Freedom:  Trusts, Taxes, and Finance</vt:lpstr>
      <vt:lpstr>PowerPoint Presentation</vt:lpstr>
      <vt:lpstr>Women, Civil Rights, and the end of the Progressive Era</vt:lpstr>
      <vt:lpstr>PowerPoint Presentation</vt:lpstr>
      <vt:lpstr>America claims an empire  </vt:lpstr>
      <vt:lpstr>Imperialism</vt:lpstr>
      <vt:lpstr>American Imperialism</vt:lpstr>
      <vt:lpstr>ALASKA &amp; HAWAII</vt:lpstr>
      <vt:lpstr>Annexation of Hawaii</vt:lpstr>
      <vt:lpstr>The “Splendid little war”</vt:lpstr>
      <vt:lpstr>The Spanish-American War:   War Fever</vt:lpstr>
      <vt:lpstr>Pressure for War</vt:lpstr>
      <vt:lpstr>PowerPoint Presentation</vt:lpstr>
      <vt:lpstr>War is Declared</vt:lpstr>
      <vt:lpstr>War in the Philippines and in the Caribbean</vt:lpstr>
      <vt:lpstr>PowerPoint Presentation</vt:lpstr>
      <vt:lpstr>Teddy Roosevelt and the Rough Riders</vt:lpstr>
      <vt:lpstr>PowerPoint Presentation</vt:lpstr>
      <vt:lpstr>San Juan Hill</vt:lpstr>
      <vt:lpstr>PowerPoint Presentation</vt:lpstr>
      <vt:lpstr>The Treaty of Paris</vt:lpstr>
      <vt:lpstr>Ch. 10, Sec. 3: Acquiring new land</vt:lpstr>
      <vt:lpstr>PUERTO RICO</vt:lpstr>
      <vt:lpstr>PowerPoint Presentation</vt:lpstr>
      <vt:lpstr>CUBA</vt:lpstr>
      <vt:lpstr>PowerPoint Presentation</vt:lpstr>
      <vt:lpstr>PHILIPPINES</vt:lpstr>
      <vt:lpstr>PowerPoint Presentation</vt:lpstr>
      <vt:lpstr>CHINA</vt:lpstr>
      <vt:lpstr>PowerPoint Presentation</vt:lpstr>
      <vt:lpstr>PowerPoint Presentation</vt:lpstr>
      <vt:lpstr>PowerPoint Presentation</vt:lpstr>
      <vt:lpstr>Ch. 10, sec. 4:  America as a world power</vt:lpstr>
      <vt:lpstr>Teddy Roosevelt as President </vt:lpstr>
      <vt:lpstr>PowerPoint Presentation</vt:lpstr>
      <vt:lpstr>Panama Canal</vt:lpstr>
      <vt:lpstr>PowerPoint Presentation</vt:lpstr>
      <vt:lpstr>Roosevelt’s Big Stick Policy </vt:lpstr>
      <vt:lpstr>PowerPoint Presentation</vt:lpstr>
      <vt:lpstr>WOODROW WILSON</vt:lpstr>
      <vt:lpstr>PowerPoint Presentation</vt:lpstr>
      <vt:lpstr>Rebellion in Mexico</vt:lpstr>
    </vt:vector>
  </TitlesOfParts>
  <Company>PCSB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The Progressive era</dc:title>
  <dc:creator>jennie.scully</dc:creator>
  <cp:lastModifiedBy>Scully, Jennie A.</cp:lastModifiedBy>
  <cp:revision>229</cp:revision>
  <dcterms:created xsi:type="dcterms:W3CDTF">2011-03-20T19:20:12Z</dcterms:created>
  <dcterms:modified xsi:type="dcterms:W3CDTF">2014-12-12T15:16:39Z</dcterms:modified>
</cp:coreProperties>
</file>